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9926638" cy="1435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FFFFCC"/>
    <a:srgbClr val="66CCFF"/>
    <a:srgbClr val="FEDEFC"/>
    <a:srgbClr val="FDCBFB"/>
    <a:srgbClr val="FF99FF"/>
    <a:srgbClr val="FF66CC"/>
    <a:srgbClr val="EAE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6" autoAdjust="0"/>
    <p:restoredTop sz="94660"/>
  </p:normalViewPr>
  <p:slideViewPr>
    <p:cSldViewPr snapToGrid="0">
      <p:cViewPr>
        <p:scale>
          <a:sx n="170" d="100"/>
          <a:sy n="170" d="100"/>
        </p:scale>
        <p:origin x="996" y="-358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15" y="0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831CF8-0D7B-4BB4-BC76-C1CD7EE68D0D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5463"/>
            <a:ext cx="33543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8" rIns="132714" bIns="663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58" y="6908036"/>
            <a:ext cx="7941310" cy="5652464"/>
          </a:xfrm>
          <a:prstGeom prst="rect">
            <a:avLst/>
          </a:prstGeom>
        </p:spPr>
        <p:txBody>
          <a:bodyPr vert="horz" lIns="132714" tIns="66358" rIns="132714" bIns="6635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118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15" y="13635118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FBABDD-BD35-4DB9-93F6-671E3E1A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97213" y="1949450"/>
            <a:ext cx="3641725" cy="5259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818ADE-EB91-4864-AFB3-2E7F792BE00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5D3C-B33B-4941-A274-6732D7749B2E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50B-448B-4370-B960-2924F0A02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0086-77ED-4BD1-A4CB-56721B59032D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29A0-B68C-469B-95C2-01089C757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A50-F7D2-4519-89CF-E4ABC24AF922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75BD-711D-4164-8727-900E44C6D5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74F8-A10E-4CFC-BD31-B027E2804376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2D91-6965-46A8-80D7-7BF17063ED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F8470-52C5-4B30-9DC5-129E2223019F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B9B-AE0B-456E-9D31-AB01529651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8B64-6352-4F2C-AAB1-1CC87984BC56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AEB1-7E7A-4280-B77F-90087A642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A7E7-A49D-4FC6-B2A3-A76BDEF407A1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774-8877-4596-A569-8BBC1D770E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F335-54A3-4E74-BC8E-8443D898FF4F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7222-C727-40F4-9EF2-DB9F33128F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D897-212C-4291-B3FD-F8873AE69873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77DA-3F03-48B8-A664-962F10606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7B65-24DA-410C-B035-F9F0683DB3D9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30B7-1DD8-430B-92C7-DC91AA7440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2C7C-31C2-49AB-8DC8-C6BE8D4C44AA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70EF-3D2A-490C-8F65-B424911D4A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4C1FD-E465-4808-A41E-83DA3B08AFFD}" type="datetimeFigureOut">
              <a:rPr lang="en-GB"/>
              <a:pPr>
                <a:defRPr/>
              </a:pPr>
              <a:t>08/07/2024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B3341-ACC5-4BC7-86AF-FC1E093BD1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243">
            <a:extLst>
              <a:ext uri="{FF2B5EF4-FFF2-40B4-BE49-F238E27FC236}">
                <a16:creationId xmlns:a16="http://schemas.microsoft.com/office/drawing/2014/main" id="{41A53F94-560E-43B7-AADF-8792476EA36C}"/>
              </a:ext>
            </a:extLst>
          </p:cNvPr>
          <p:cNvSpPr/>
          <p:nvPr/>
        </p:nvSpPr>
        <p:spPr>
          <a:xfrm>
            <a:off x="715540" y="387099"/>
            <a:ext cx="5570936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68" name="Block Arc 167">
            <a:extLst>
              <a:ext uri="{FF2B5EF4-FFF2-40B4-BE49-F238E27FC236}">
                <a16:creationId xmlns:a16="http://schemas.microsoft.com/office/drawing/2014/main" id="{C744BF4E-B408-4700-B588-E161F1CC00DB}"/>
              </a:ext>
            </a:extLst>
          </p:cNvPr>
          <p:cNvSpPr/>
          <p:nvPr/>
        </p:nvSpPr>
        <p:spPr>
          <a:xfrm rot="5400000" flipH="1">
            <a:off x="5370018" y="6788578"/>
            <a:ext cx="1439639" cy="1247353"/>
          </a:xfrm>
          <a:prstGeom prst="blockArc">
            <a:avLst>
              <a:gd name="adj1" fmla="val 10800009"/>
              <a:gd name="adj2" fmla="val 1572"/>
              <a:gd name="adj3" fmla="val 27649"/>
            </a:avLst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5" name="Block Arc 14"/>
          <p:cNvSpPr/>
          <p:nvPr/>
        </p:nvSpPr>
        <p:spPr>
          <a:xfrm rot="16200000">
            <a:off x="770154" y="7703758"/>
            <a:ext cx="1361856" cy="1526382"/>
          </a:xfrm>
          <a:prstGeom prst="blockArc">
            <a:avLst>
              <a:gd name="adj1" fmla="val 10826013"/>
              <a:gd name="adj2" fmla="val 390643"/>
              <a:gd name="adj3" fmla="val 248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069545" y="8769217"/>
            <a:ext cx="5133174" cy="342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3" name="Rectangle 132"/>
          <p:cNvSpPr/>
          <p:nvPr/>
        </p:nvSpPr>
        <p:spPr>
          <a:xfrm>
            <a:off x="1513540" y="7806681"/>
            <a:ext cx="4601963" cy="34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5" name="Rectangle 134"/>
          <p:cNvSpPr/>
          <p:nvPr/>
        </p:nvSpPr>
        <p:spPr>
          <a:xfrm>
            <a:off x="1233488" y="6535847"/>
            <a:ext cx="4483100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6" name="Block Arc 135"/>
          <p:cNvSpPr/>
          <p:nvPr/>
        </p:nvSpPr>
        <p:spPr>
          <a:xfrm rot="16200000">
            <a:off x="469728" y="5520016"/>
            <a:ext cx="1506538" cy="1250950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40" name="Block Arc 139"/>
          <p:cNvSpPr/>
          <p:nvPr/>
        </p:nvSpPr>
        <p:spPr>
          <a:xfrm rot="5400000" flipH="1">
            <a:off x="4562915" y="4282314"/>
            <a:ext cx="1560512" cy="1309687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919162" y="5367883"/>
            <a:ext cx="3981450" cy="366713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2" name="Rectangle 141"/>
          <p:cNvSpPr/>
          <p:nvPr/>
        </p:nvSpPr>
        <p:spPr>
          <a:xfrm>
            <a:off x="543105" y="4149100"/>
            <a:ext cx="4811713" cy="3679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3" name="Block Arc 142"/>
          <p:cNvSpPr/>
          <p:nvPr/>
        </p:nvSpPr>
        <p:spPr>
          <a:xfrm rot="16200000">
            <a:off x="115035" y="3198079"/>
            <a:ext cx="1573226" cy="1053996"/>
          </a:xfrm>
          <a:prstGeom prst="blockArc">
            <a:avLst>
              <a:gd name="adj1" fmla="val 11020613"/>
              <a:gd name="adj2" fmla="val 156513"/>
              <a:gd name="adj3" fmla="val 2821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4" name="Block Arc 213"/>
          <p:cNvSpPr/>
          <p:nvPr/>
        </p:nvSpPr>
        <p:spPr>
          <a:xfrm rot="5400000" flipH="1">
            <a:off x="4892675" y="1883668"/>
            <a:ext cx="1590675" cy="1249362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936625" y="2943225"/>
            <a:ext cx="4811713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2" name="Rectangle 41"/>
          <p:cNvSpPr/>
          <p:nvPr/>
        </p:nvSpPr>
        <p:spPr>
          <a:xfrm>
            <a:off x="830825" y="1670679"/>
            <a:ext cx="491807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6" name="Triangle 45"/>
          <p:cNvSpPr/>
          <p:nvPr/>
        </p:nvSpPr>
        <p:spPr>
          <a:xfrm rot="5400000">
            <a:off x="6226195" y="350586"/>
            <a:ext cx="527050" cy="412750"/>
          </a:xfrm>
          <a:prstGeom prst="triangle">
            <a:avLst>
              <a:gd name="adj" fmla="val 4536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230" name="Oval 229"/>
          <p:cNvSpPr/>
          <p:nvPr/>
        </p:nvSpPr>
        <p:spPr>
          <a:xfrm>
            <a:off x="5691303" y="8390001"/>
            <a:ext cx="711200" cy="7334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31" name="Oval 230"/>
          <p:cNvSpPr/>
          <p:nvPr/>
        </p:nvSpPr>
        <p:spPr>
          <a:xfrm>
            <a:off x="5803106" y="8498532"/>
            <a:ext cx="509588" cy="5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54" name="TextBox 53"/>
          <p:cNvSpPr txBox="1"/>
          <p:nvPr/>
        </p:nvSpPr>
        <p:spPr>
          <a:xfrm>
            <a:off x="5720743" y="8575809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autumn term </a:t>
            </a:r>
          </a:p>
        </p:txBody>
      </p:sp>
      <p:sp>
        <p:nvSpPr>
          <p:cNvPr id="14375" name="TextBox 268"/>
          <p:cNvSpPr txBox="1">
            <a:spLocks noChangeArrowheads="1"/>
          </p:cNvSpPr>
          <p:nvPr/>
        </p:nvSpPr>
        <p:spPr bwMode="auto">
          <a:xfrm>
            <a:off x="2218530" y="9153551"/>
            <a:ext cx="1975656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Fiction:  An adaptation of an adventure story using </a:t>
            </a:r>
            <a:r>
              <a:rPr lang="en-US" sz="800" dirty="0">
                <a:latin typeface="+mn-lt"/>
              </a:rPr>
              <a:t>possessive apostrophe, contracted form, commands, past and present tenses, comparatives &amp; superlatives  </a:t>
            </a:r>
          </a:p>
        </p:txBody>
      </p:sp>
      <p:pic>
        <p:nvPicPr>
          <p:cNvPr id="14383" name="Picture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4093" y="8704852"/>
            <a:ext cx="387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13" name="TextBox 143"/>
          <p:cNvSpPr txBox="1">
            <a:spLocks noChangeArrowheads="1"/>
          </p:cNvSpPr>
          <p:nvPr/>
        </p:nvSpPr>
        <p:spPr bwMode="auto">
          <a:xfrm>
            <a:off x="4295804" y="9170588"/>
            <a:ext cx="2420442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Fiction:</a:t>
            </a:r>
            <a:r>
              <a:rPr lang="en-GB" sz="800" dirty="0">
                <a:latin typeface="+mn-lt"/>
              </a:rPr>
              <a:t>  </a:t>
            </a:r>
            <a:r>
              <a:rPr lang="en-GB" sz="800" b="1" dirty="0">
                <a:latin typeface="+mn-lt"/>
              </a:rPr>
              <a:t>An adaptation of a traditional tale</a:t>
            </a:r>
            <a:r>
              <a:rPr lang="en-GB" sz="800" dirty="0">
                <a:latin typeface="+mn-lt"/>
              </a:rPr>
              <a:t> using repetition, adverbial phrases, ?, !, questions repeated for effect, simile, time adverbials, subordinating conjunctions, commas in lists, onomatopoeia, expanded noun phrases, speech.  </a:t>
            </a:r>
          </a:p>
        </p:txBody>
      </p:sp>
      <p:sp>
        <p:nvSpPr>
          <p:cNvPr id="14451" name="TextBox 51"/>
          <p:cNvSpPr txBox="1">
            <a:spLocks noChangeArrowheads="1"/>
          </p:cNvSpPr>
          <p:nvPr/>
        </p:nvSpPr>
        <p:spPr bwMode="auto">
          <a:xfrm>
            <a:off x="4229906" y="-7990"/>
            <a:ext cx="41291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  <a:latin typeface="+mn-lt"/>
              </a:rPr>
              <a:t>Writing  Progression – Year Two   </a:t>
            </a:r>
          </a:p>
        </p:txBody>
      </p:sp>
      <p:sp>
        <p:nvSpPr>
          <p:cNvPr id="290" name="Rectangle 289"/>
          <p:cNvSpPr/>
          <p:nvPr/>
        </p:nvSpPr>
        <p:spPr>
          <a:xfrm>
            <a:off x="1803375" y="5240338"/>
            <a:ext cx="8534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latin typeface="+mn-lt"/>
              <a:cs typeface="+mn-cs"/>
            </a:endParaRPr>
          </a:p>
        </p:txBody>
      </p:sp>
      <p:sp>
        <p:nvSpPr>
          <p:cNvPr id="14591" name="Text Box 255"/>
          <p:cNvSpPr txBox="1">
            <a:spLocks noChangeArrowheads="1"/>
          </p:cNvSpPr>
          <p:nvPr/>
        </p:nvSpPr>
        <p:spPr bwMode="auto">
          <a:xfrm>
            <a:off x="2927663" y="5079223"/>
            <a:ext cx="1542438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A description of a habitat using</a:t>
            </a:r>
            <a:r>
              <a:rPr lang="en-GB" dirty="0">
                <a:latin typeface="+mn-lt"/>
              </a:rPr>
              <a:t> an introduction ‘hook’ question, precise facts, precise nouns, repetition, titles, and sub-headings</a:t>
            </a:r>
          </a:p>
        </p:txBody>
      </p:sp>
      <p:cxnSp>
        <p:nvCxnSpPr>
          <p:cNvPr id="255" name="Straight Connector 254"/>
          <p:cNvCxnSpPr>
            <a:cxnSpLocks/>
          </p:cNvCxnSpPr>
          <p:nvPr/>
        </p:nvCxnSpPr>
        <p:spPr>
          <a:xfrm flipH="1" flipV="1">
            <a:off x="3552222" y="8940667"/>
            <a:ext cx="273326" cy="22008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268">
            <a:extLst>
              <a:ext uri="{FF2B5EF4-FFF2-40B4-BE49-F238E27FC236}">
                <a16:creationId xmlns:a16="http://schemas.microsoft.com/office/drawing/2014/main" id="{7912FF6A-9C28-4D25-BD45-C80F0D4AE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199" y="6994066"/>
            <a:ext cx="2104459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</a:t>
            </a:r>
            <a:r>
              <a:rPr lang="en-US" sz="800" dirty="0">
                <a:latin typeface="+mn-lt"/>
              </a:rPr>
              <a:t>: Non-chronological report using rhetorical question, statements, ‘because’ sentence, labels, captions, adjectives in the final position, subordination ‘when’.    </a:t>
            </a:r>
          </a:p>
        </p:txBody>
      </p: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74D851D3-14F6-4681-83AC-87D30BFC1E70}"/>
              </a:ext>
            </a:extLst>
          </p:cNvPr>
          <p:cNvCxnSpPr>
            <a:cxnSpLocks/>
          </p:cNvCxnSpPr>
          <p:nvPr/>
        </p:nvCxnSpPr>
        <p:spPr>
          <a:xfrm>
            <a:off x="4301289" y="6219710"/>
            <a:ext cx="412414" cy="1992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Oval 186">
            <a:extLst>
              <a:ext uri="{FF2B5EF4-FFF2-40B4-BE49-F238E27FC236}">
                <a16:creationId xmlns:a16="http://schemas.microsoft.com/office/drawing/2014/main" id="{E88F1C7E-7225-4C27-8F1F-3A5CD3534170}"/>
              </a:ext>
            </a:extLst>
          </p:cNvPr>
          <p:cNvSpPr/>
          <p:nvPr/>
        </p:nvSpPr>
        <p:spPr>
          <a:xfrm>
            <a:off x="5446838" y="7659062"/>
            <a:ext cx="561069" cy="5272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189" name="TextBox 268">
            <a:extLst>
              <a:ext uri="{FF2B5EF4-FFF2-40B4-BE49-F238E27FC236}">
                <a16:creationId xmlns:a16="http://schemas.microsoft.com/office/drawing/2014/main" id="{F011D005-3127-430F-A616-3C17C2410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84" y="9281124"/>
            <a:ext cx="1622451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Fiction: </a:t>
            </a:r>
            <a:r>
              <a:rPr lang="en-GB" b="1" dirty="0">
                <a:latin typeface="+mn-lt"/>
              </a:rPr>
              <a:t>Free verse based on the poem’ If I Were in Charge of the World’ </a:t>
            </a:r>
            <a:r>
              <a:rPr lang="en-GB" dirty="0">
                <a:latin typeface="+mn-lt"/>
              </a:rPr>
              <a:t>using contraction, expanded noun phrase repetition, inverted commas.  </a:t>
            </a:r>
            <a:endParaRPr lang="en-US" dirty="0">
              <a:latin typeface="+mn-l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59BDFD-477C-4E34-A0FC-369B68D5CABB}"/>
              </a:ext>
            </a:extLst>
          </p:cNvPr>
          <p:cNvSpPr/>
          <p:nvPr/>
        </p:nvSpPr>
        <p:spPr>
          <a:xfrm>
            <a:off x="5658761" y="6311530"/>
            <a:ext cx="877403" cy="62611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9582D4-8A4C-4037-8FCA-F9A0C7E18A5C}"/>
              </a:ext>
            </a:extLst>
          </p:cNvPr>
          <p:cNvSpPr/>
          <p:nvPr/>
        </p:nvSpPr>
        <p:spPr>
          <a:xfrm>
            <a:off x="5757603" y="6392579"/>
            <a:ext cx="652319" cy="4675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29A916-91EB-4E2C-83F3-68C8AAC7DDD0}"/>
              </a:ext>
            </a:extLst>
          </p:cNvPr>
          <p:cNvSpPr txBox="1"/>
          <p:nvPr/>
        </p:nvSpPr>
        <p:spPr>
          <a:xfrm>
            <a:off x="5789343" y="6425076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spring term </a:t>
            </a:r>
          </a:p>
        </p:txBody>
      </p:sp>
      <p:cxnSp>
        <p:nvCxnSpPr>
          <p:cNvPr id="146" name="Straight Connector 145"/>
          <p:cNvCxnSpPr>
            <a:cxnSpLocks/>
          </p:cNvCxnSpPr>
          <p:nvPr/>
        </p:nvCxnSpPr>
        <p:spPr>
          <a:xfrm flipH="1">
            <a:off x="709899" y="6577911"/>
            <a:ext cx="274111" cy="17388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Connector 370"/>
          <p:cNvCxnSpPr>
            <a:cxnSpLocks/>
          </p:cNvCxnSpPr>
          <p:nvPr/>
        </p:nvCxnSpPr>
        <p:spPr>
          <a:xfrm flipH="1">
            <a:off x="2668271" y="5281785"/>
            <a:ext cx="269957" cy="27339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Text Box 255">
            <a:extLst>
              <a:ext uri="{FF2B5EF4-FFF2-40B4-BE49-F238E27FC236}">
                <a16:creationId xmlns:a16="http://schemas.microsoft.com/office/drawing/2014/main" id="{B7442943-E366-4FF4-98C4-A00D56CBE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1155" y="1328211"/>
            <a:ext cx="1124231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Poetry:  Free  verse based on Strange by V. Bloom,   using </a:t>
            </a:r>
            <a:r>
              <a:rPr lang="en-GB" dirty="0">
                <a:latin typeface="+mn-lt"/>
              </a:rPr>
              <a:t>expanded noun phrases, alliteration, onomatopoeia, simile, precise adjectives, precise verbs, metaphor</a:t>
            </a:r>
            <a:r>
              <a:rPr lang="en-GB" b="1" dirty="0">
                <a:latin typeface="+mn-lt"/>
              </a:rPr>
              <a:t>.   </a:t>
            </a:r>
            <a:endParaRPr lang="en-GB" sz="800" dirty="0">
              <a:latin typeface="+mn-lt"/>
            </a:endParaRPr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2EEEB394-0CBE-4001-B1F8-1E530204BFE8}"/>
              </a:ext>
            </a:extLst>
          </p:cNvPr>
          <p:cNvSpPr/>
          <p:nvPr/>
        </p:nvSpPr>
        <p:spPr>
          <a:xfrm>
            <a:off x="2728791" y="2276960"/>
            <a:ext cx="787408" cy="640249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F2B35E89-9DF4-4A0C-A3DA-61EC7A6534F3}"/>
              </a:ext>
            </a:extLst>
          </p:cNvPr>
          <p:cNvSpPr/>
          <p:nvPr/>
        </p:nvSpPr>
        <p:spPr>
          <a:xfrm>
            <a:off x="2816139" y="2357380"/>
            <a:ext cx="594126" cy="4461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0" name="Rectangle 18">
            <a:extLst>
              <a:ext uri="{FF2B5EF4-FFF2-40B4-BE49-F238E27FC236}">
                <a16:creationId xmlns:a16="http://schemas.microsoft.com/office/drawing/2014/main" id="{0B9804E8-0CB2-4F55-810E-71F9201DC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73" y="2383466"/>
            <a:ext cx="7231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alibri" pitchFamily="34" charset="0"/>
              </a:rPr>
              <a:t>summer</a:t>
            </a:r>
          </a:p>
          <a:p>
            <a:pPr algn="ctr"/>
            <a:r>
              <a:rPr lang="en-US" sz="1000" b="1" dirty="0">
                <a:latin typeface="Calibri" pitchFamily="34" charset="0"/>
              </a:rPr>
              <a:t> term      </a:t>
            </a: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B754F4C6-9E76-4CF3-8569-F7DAF21EFCDE}"/>
              </a:ext>
            </a:extLst>
          </p:cNvPr>
          <p:cNvCxnSpPr>
            <a:cxnSpLocks/>
          </p:cNvCxnSpPr>
          <p:nvPr/>
        </p:nvCxnSpPr>
        <p:spPr>
          <a:xfrm flipH="1">
            <a:off x="497084" y="385273"/>
            <a:ext cx="128368" cy="23245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Picture 124">
            <a:extLst>
              <a:ext uri="{FF2B5EF4-FFF2-40B4-BE49-F238E27FC236}">
                <a16:creationId xmlns:a16="http://schemas.microsoft.com/office/drawing/2014/main" id="{82F25B36-F211-4EF3-B322-62FBDE5FEDE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16" y="8410161"/>
            <a:ext cx="1111112" cy="601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C808776C-BCA8-47E1-A9B0-53A5A094680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38" y="8452005"/>
            <a:ext cx="913951" cy="5784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11CBCB0-0D7C-41CF-A599-11BDE100B93A}"/>
              </a:ext>
            </a:extLst>
          </p:cNvPr>
          <p:cNvCxnSpPr>
            <a:cxnSpLocks/>
          </p:cNvCxnSpPr>
          <p:nvPr/>
        </p:nvCxnSpPr>
        <p:spPr>
          <a:xfrm flipH="1" flipV="1">
            <a:off x="5255575" y="8945711"/>
            <a:ext cx="432437" cy="21356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D737084-BB20-40B4-B629-319B7CCAD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6286" y="7653121"/>
            <a:ext cx="903965" cy="749474"/>
          </a:xfrm>
          <a:prstGeom prst="rect">
            <a:avLst/>
          </a:prstGeom>
        </p:spPr>
      </p:pic>
      <p:cxnSp>
        <p:nvCxnSpPr>
          <p:cNvPr id="318" name="Straight Connector 317"/>
          <p:cNvCxnSpPr>
            <a:cxnSpLocks/>
          </p:cNvCxnSpPr>
          <p:nvPr/>
        </p:nvCxnSpPr>
        <p:spPr>
          <a:xfrm flipV="1">
            <a:off x="1714971" y="8934698"/>
            <a:ext cx="205830" cy="21589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9" name="Picture 148">
            <a:extLst>
              <a:ext uri="{FF2B5EF4-FFF2-40B4-BE49-F238E27FC236}">
                <a16:creationId xmlns:a16="http://schemas.microsoft.com/office/drawing/2014/main" id="{97C39192-073C-4B9E-A2EC-2634757CF2C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23" y="8524686"/>
            <a:ext cx="972911" cy="6383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Straight Connector 128"/>
          <p:cNvCxnSpPr>
            <a:cxnSpLocks/>
          </p:cNvCxnSpPr>
          <p:nvPr/>
        </p:nvCxnSpPr>
        <p:spPr>
          <a:xfrm flipH="1">
            <a:off x="2595538" y="7593560"/>
            <a:ext cx="231087" cy="25479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268">
            <a:extLst>
              <a:ext uri="{FF2B5EF4-FFF2-40B4-BE49-F238E27FC236}">
                <a16:creationId xmlns:a16="http://schemas.microsoft.com/office/drawing/2014/main" id="{EFC4F2D3-C1F1-440D-BDF2-BC71D05EC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7" y="7408049"/>
            <a:ext cx="1532533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Non-Fiction:  A diary entry based on the events witnessed by Samuel Pepys </a:t>
            </a:r>
            <a:r>
              <a:rPr lang="en-GB" dirty="0">
                <a:latin typeface="+mn-lt"/>
              </a:rPr>
              <a:t>using time adverbials, superlatives, repetition, alliteration, precise verbs, simile, question, adverbs and verbs, adjectives.  </a:t>
            </a:r>
            <a:endParaRPr lang="en-US" sz="800" dirty="0">
              <a:latin typeface="+mn-lt"/>
            </a:endParaRP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6C1F9E60-4203-4003-BD64-88CA2C7D7F64}"/>
              </a:ext>
            </a:extLst>
          </p:cNvPr>
          <p:cNvCxnSpPr>
            <a:cxnSpLocks/>
          </p:cNvCxnSpPr>
          <p:nvPr/>
        </p:nvCxnSpPr>
        <p:spPr>
          <a:xfrm flipH="1">
            <a:off x="4054776" y="7723934"/>
            <a:ext cx="395138" cy="27200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Picture 160">
            <a:extLst>
              <a:ext uri="{FF2B5EF4-FFF2-40B4-BE49-F238E27FC236}">
                <a16:creationId xmlns:a16="http://schemas.microsoft.com/office/drawing/2014/main" id="{9E56506A-C834-409D-8918-168FB1B3F2C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824" y="7705398"/>
            <a:ext cx="1010219" cy="62228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TextBox 268">
            <a:extLst>
              <a:ext uri="{FF2B5EF4-FFF2-40B4-BE49-F238E27FC236}">
                <a16:creationId xmlns:a16="http://schemas.microsoft.com/office/drawing/2014/main" id="{5501980B-66DF-4B79-A4BC-CD7E3329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245" y="7705398"/>
            <a:ext cx="1712693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</a:t>
            </a:r>
            <a:r>
              <a:rPr lang="en-US" dirty="0">
                <a:latin typeface="+mn-lt"/>
              </a:rPr>
              <a:t>: </a:t>
            </a:r>
            <a:r>
              <a:rPr lang="en-US" b="1" dirty="0">
                <a:latin typeface="+mn-lt"/>
              </a:rPr>
              <a:t>a recount of the nativity story using </a:t>
            </a:r>
            <a:r>
              <a:rPr lang="en-US" dirty="0">
                <a:latin typeface="+mn-lt"/>
              </a:rPr>
              <a:t>alliteration, rhetorical question, time adverbials, onomatopoeia, adverbs, comparative similes including an adjective.  </a:t>
            </a:r>
          </a:p>
        </p:txBody>
      </p:sp>
      <p:sp>
        <p:nvSpPr>
          <p:cNvPr id="170" name="Text Box 255">
            <a:extLst>
              <a:ext uri="{FF2B5EF4-FFF2-40B4-BE49-F238E27FC236}">
                <a16:creationId xmlns:a16="http://schemas.microsoft.com/office/drawing/2014/main" id="{186CEC77-1DC9-472F-AF8F-9B28D1DE0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055" y="5931929"/>
            <a:ext cx="1542438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An adaptation of a traditional tale with a twist using </a:t>
            </a:r>
            <a:r>
              <a:rPr lang="en-GB" dirty="0">
                <a:latin typeface="+mn-lt"/>
              </a:rPr>
              <a:t>metaphor, commas in a list, dialogue, personification, simile, repetition, pathetic fallacy, questions for the reader, complex sentence ‘</a:t>
            </a:r>
            <a:r>
              <a:rPr lang="en-GB" dirty="0" err="1">
                <a:latin typeface="+mn-lt"/>
              </a:rPr>
              <a:t>ly</a:t>
            </a:r>
            <a:r>
              <a:rPr lang="en-GB" dirty="0">
                <a:latin typeface="+mn-lt"/>
              </a:rPr>
              <a:t>’ opener &amp; verb, onomatopoeia.  </a:t>
            </a:r>
            <a:endParaRPr lang="en-GB" sz="800" dirty="0">
              <a:latin typeface="+mn-lt"/>
            </a:endParaRPr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61108CC4-1384-4032-89EC-DF8B5A820AD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66" y="6342132"/>
            <a:ext cx="798546" cy="69607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Text Box 255">
            <a:extLst>
              <a:ext uri="{FF2B5EF4-FFF2-40B4-BE49-F238E27FC236}">
                <a16:creationId xmlns:a16="http://schemas.microsoft.com/office/drawing/2014/main" id="{0A62281E-6AE3-4CFA-A082-084E5813E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815" y="6055744"/>
            <a:ext cx="1638436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Poetry:  Humorous poem based on The Sound Collector </a:t>
            </a:r>
            <a:r>
              <a:rPr lang="en-GB" dirty="0">
                <a:latin typeface="+mn-lt"/>
              </a:rPr>
              <a:t>by R. McGough, using,  onomatopoeia, rhythm, rhyme, adjectives, suffix, alliteration, personification, adverbs, repetition, -</a:t>
            </a:r>
            <a:r>
              <a:rPr lang="en-GB" dirty="0" err="1">
                <a:latin typeface="+mn-lt"/>
              </a:rPr>
              <a:t>ing</a:t>
            </a:r>
            <a:r>
              <a:rPr lang="en-GB" dirty="0">
                <a:latin typeface="+mn-lt"/>
              </a:rPr>
              <a:t> verbs, preposition.  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97F014C-7A30-44C0-A921-0759F9F7AA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6499" y="4976130"/>
            <a:ext cx="813752" cy="815205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CCD082EA-FE40-4978-9057-733A53C2CEC1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360" y="266317"/>
            <a:ext cx="819118" cy="515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Text Box 255">
            <a:extLst>
              <a:ext uri="{FF2B5EF4-FFF2-40B4-BE49-F238E27FC236}">
                <a16:creationId xmlns:a16="http://schemas.microsoft.com/office/drawing/2014/main" id="{4453BF6D-D559-4A40-9F30-7F6C1F45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368" y="239355"/>
            <a:ext cx="1471527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  <a:cs typeface="Arial" panose="020B0604020202020204" pitchFamily="34" charset="0"/>
              </a:rPr>
              <a:t>Non-Fiction: A letter persuasive letter using alliteration, suffixes, adverb, conjunction ‘when’, precise verbs, conjunctions</a:t>
            </a:r>
            <a:r>
              <a:rPr lang="en-GB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‘because’, ‘also’, ‘so’, ‘but’, adverbials, prefix ‘dis’, modal verbs, noun phrase, rhetorical question, positive adjectives. </a:t>
            </a: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21190620-A26E-4822-9307-6F0D10C17FB5}"/>
              </a:ext>
            </a:extLst>
          </p:cNvPr>
          <p:cNvCxnSpPr>
            <a:cxnSpLocks/>
          </p:cNvCxnSpPr>
          <p:nvPr/>
        </p:nvCxnSpPr>
        <p:spPr>
          <a:xfrm flipV="1">
            <a:off x="1451082" y="4110806"/>
            <a:ext cx="379760" cy="22221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8E11F10A-F40B-4E7F-A250-855CEE4E2A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186" y="2873126"/>
            <a:ext cx="800351" cy="640116"/>
          </a:xfrm>
          <a:prstGeom prst="rect">
            <a:avLst/>
          </a:prstGeom>
        </p:spPr>
      </p:pic>
      <p:sp>
        <p:nvSpPr>
          <p:cNvPr id="208" name="Oval 207">
            <a:extLst>
              <a:ext uri="{FF2B5EF4-FFF2-40B4-BE49-F238E27FC236}">
                <a16:creationId xmlns:a16="http://schemas.microsoft.com/office/drawing/2014/main" id="{33BC3E8C-C597-488E-B716-F0C1E4188406}"/>
              </a:ext>
            </a:extLst>
          </p:cNvPr>
          <p:cNvSpPr/>
          <p:nvPr/>
        </p:nvSpPr>
        <p:spPr>
          <a:xfrm>
            <a:off x="145482" y="2292425"/>
            <a:ext cx="598291" cy="52041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4 </a:t>
            </a:r>
          </a:p>
        </p:txBody>
      </p:sp>
      <p:sp>
        <p:nvSpPr>
          <p:cNvPr id="209" name="Text Box 255">
            <a:extLst>
              <a:ext uri="{FF2B5EF4-FFF2-40B4-BE49-F238E27FC236}">
                <a16:creationId xmlns:a16="http://schemas.microsoft.com/office/drawing/2014/main" id="{95D0B7B5-2C11-446A-BD33-BA5E0AAC4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782" y="2716972"/>
            <a:ext cx="1545005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 recount of the Easter Story using </a:t>
            </a:r>
            <a:r>
              <a:rPr lang="en-GB" dirty="0">
                <a:latin typeface="+mn-lt"/>
              </a:rPr>
              <a:t>powerful adjectives in the final position for dramatic effect, rhetorical question, ‘because’ sentence, time adverbials, adverbs, comparative simile, including an adjective </a:t>
            </a:r>
          </a:p>
        </p:txBody>
      </p:sp>
      <p:cxnSp>
        <p:nvCxnSpPr>
          <p:cNvPr id="157" name="Straight Connector 156"/>
          <p:cNvCxnSpPr>
            <a:cxnSpLocks/>
            <a:endCxn id="97" idx="3"/>
          </p:cNvCxnSpPr>
          <p:nvPr/>
        </p:nvCxnSpPr>
        <p:spPr>
          <a:xfrm flipH="1" flipV="1">
            <a:off x="1013537" y="3193184"/>
            <a:ext cx="275122" cy="21858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7" name="Picture 216">
            <a:extLst>
              <a:ext uri="{FF2B5EF4-FFF2-40B4-BE49-F238E27FC236}">
                <a16:creationId xmlns:a16="http://schemas.microsoft.com/office/drawing/2014/main" id="{C822F3FB-36F0-4549-A481-B5C0F94FD4ED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844" y="2524817"/>
            <a:ext cx="678898" cy="74262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Text Box 255">
            <a:extLst>
              <a:ext uri="{FF2B5EF4-FFF2-40B4-BE49-F238E27FC236}">
                <a16:creationId xmlns:a16="http://schemas.microsoft.com/office/drawing/2014/main" id="{2852B7A1-6F88-42F5-B9D3-A0113B4C0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987" y="2562543"/>
            <a:ext cx="1682306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 narrative using </a:t>
            </a:r>
            <a:r>
              <a:rPr lang="en-GB" dirty="0">
                <a:latin typeface="+mn-lt"/>
              </a:rPr>
              <a:t>alliteration, hyphenated words, commas in a list, exclamation, possessive apostrophe, show not tell sentence, comparatives, superlatives, rhyme,  dialogue, onomatopoeia, expanded noun phrases.   </a:t>
            </a:r>
          </a:p>
        </p:txBody>
      </p:sp>
      <p:cxnSp>
        <p:nvCxnSpPr>
          <p:cNvPr id="322" name="Straight Connector 321"/>
          <p:cNvCxnSpPr>
            <a:cxnSpLocks/>
          </p:cNvCxnSpPr>
          <p:nvPr/>
        </p:nvCxnSpPr>
        <p:spPr>
          <a:xfrm flipH="1">
            <a:off x="4253773" y="2859155"/>
            <a:ext cx="304197" cy="18116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/>
          <p:cNvCxnSpPr>
            <a:cxnSpLocks/>
          </p:cNvCxnSpPr>
          <p:nvPr/>
        </p:nvCxnSpPr>
        <p:spPr>
          <a:xfrm>
            <a:off x="5909821" y="1839135"/>
            <a:ext cx="187641" cy="10924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Text Box 255">
            <a:extLst>
              <a:ext uri="{FF2B5EF4-FFF2-40B4-BE49-F238E27FC236}">
                <a16:creationId xmlns:a16="http://schemas.microsoft.com/office/drawing/2014/main" id="{CB940866-F70A-4EFE-A281-0F7D2ADEE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2" y="1237293"/>
            <a:ext cx="1389259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</a:t>
            </a:r>
            <a:r>
              <a:rPr lang="en-GB" dirty="0">
                <a:latin typeface="+mn-lt"/>
              </a:rPr>
              <a:t>An adventure story  using, adjectives, commas in lists, conjunction in a sentence, feelings in a sentence, adverbs, repetition for effect, pathetic fallacy,  synonyms, superlatives, fronted adverbial, action sentence, feelings sentence</a:t>
            </a: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A99B6894-55E0-4BC4-A590-75F22536794C}"/>
              </a:ext>
            </a:extLst>
          </p:cNvPr>
          <p:cNvSpPr/>
          <p:nvPr/>
        </p:nvSpPr>
        <p:spPr>
          <a:xfrm rot="15889358" flipH="1">
            <a:off x="-152223" y="514264"/>
            <a:ext cx="1710521" cy="1261913"/>
          </a:xfrm>
          <a:prstGeom prst="blockArc">
            <a:avLst>
              <a:gd name="adj1" fmla="val 9685985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27" name="Text Box 255">
            <a:extLst>
              <a:ext uri="{FF2B5EF4-FFF2-40B4-BE49-F238E27FC236}">
                <a16:creationId xmlns:a16="http://schemas.microsoft.com/office/drawing/2014/main" id="{5D6EA9B2-EF0A-4601-AA17-D7F2527BE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" y="1104898"/>
            <a:ext cx="1449703" cy="10618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Classic fiction using, time adverbial, onomatopoeia, prefix, -un, simile, comparatives, superlatives, alliteration, inner thought sentences, sound sentence with action, suffix –</a:t>
            </a:r>
            <a:r>
              <a:rPr lang="en-GB" b="1" dirty="0" err="1">
                <a:latin typeface="+mn-lt"/>
              </a:rPr>
              <a:t>ful</a:t>
            </a:r>
            <a:r>
              <a:rPr lang="en-GB" b="1" dirty="0">
                <a:latin typeface="+mn-lt"/>
              </a:rPr>
              <a:t>, contracted form, compound words, dialogue, personification, short sentence for impact,     </a:t>
            </a:r>
            <a:endParaRPr lang="en-GB" dirty="0">
              <a:latin typeface="+mn-lt"/>
            </a:endParaRP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C8DFF1D0-04E9-4C8C-BFE8-9C11F0881D9A}"/>
              </a:ext>
            </a:extLst>
          </p:cNvPr>
          <p:cNvCxnSpPr>
            <a:cxnSpLocks/>
          </p:cNvCxnSpPr>
          <p:nvPr/>
        </p:nvCxnSpPr>
        <p:spPr>
          <a:xfrm flipV="1">
            <a:off x="1295967" y="1888248"/>
            <a:ext cx="310229" cy="18844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 Box 255">
            <a:extLst>
              <a:ext uri="{FF2B5EF4-FFF2-40B4-BE49-F238E27FC236}">
                <a16:creationId xmlns:a16="http://schemas.microsoft.com/office/drawing/2014/main" id="{808D5331-CC9D-4F66-B0BC-6525CB753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712" y="109973"/>
            <a:ext cx="1542438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Non-Chronological report  using </a:t>
            </a:r>
            <a:r>
              <a:rPr lang="en-GB" dirty="0">
                <a:latin typeface="+mn-lt"/>
              </a:rPr>
              <a:t>a hook question, complex sentence ‘when’, sub-heading, repetition, conjunction ‘but’, time adverbials, precise verbs, precise facts, short sentences.   </a:t>
            </a:r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1FA648FE-73C6-4B0E-A7C4-204FBAF229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1031" y="177960"/>
            <a:ext cx="639849" cy="850922"/>
          </a:xfrm>
          <a:prstGeom prst="rect">
            <a:avLst/>
          </a:prstGeom>
        </p:spPr>
      </p:pic>
      <p:sp>
        <p:nvSpPr>
          <p:cNvPr id="246" name="Text Box 255">
            <a:extLst>
              <a:ext uri="{FF2B5EF4-FFF2-40B4-BE49-F238E27FC236}">
                <a16:creationId xmlns:a16="http://schemas.microsoft.com/office/drawing/2014/main" id="{84FE14A1-5686-4F28-B52E-D0E4077B3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842" y="109973"/>
            <a:ext cx="1043166" cy="10618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Non-Fiction:  A brochure using </a:t>
            </a:r>
            <a:r>
              <a:rPr lang="en-GB" dirty="0">
                <a:latin typeface="+mn-lt"/>
              </a:rPr>
              <a:t>Rhetorical question (hook) to begin, direct address, simile, adjectives </a:t>
            </a:r>
          </a:p>
          <a:p>
            <a:r>
              <a:rPr lang="en-GB" dirty="0">
                <a:latin typeface="+mn-lt"/>
              </a:rPr>
              <a:t>setting description, alliteration, persuasive language</a:t>
            </a:r>
          </a:p>
        </p:txBody>
      </p:sp>
      <p:pic>
        <p:nvPicPr>
          <p:cNvPr id="1026" name="Picture 2" descr="https://pictures.abebooks.com/isbn/9780750298209-uk.jpg">
            <a:extLst>
              <a:ext uri="{FF2B5EF4-FFF2-40B4-BE49-F238E27FC236}">
                <a16:creationId xmlns:a16="http://schemas.microsoft.com/office/drawing/2014/main" id="{96C5FA08-6093-48C8-9855-D59037FCA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6" y="8349724"/>
            <a:ext cx="770031" cy="7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5B1476C-8251-43A1-A0D6-CF62C93F5E28}"/>
              </a:ext>
            </a:extLst>
          </p:cNvPr>
          <p:cNvCxnSpPr>
            <a:cxnSpLocks/>
          </p:cNvCxnSpPr>
          <p:nvPr/>
        </p:nvCxnSpPr>
        <p:spPr>
          <a:xfrm flipH="1">
            <a:off x="454821" y="8155931"/>
            <a:ext cx="209832" cy="20569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1418FA5-1A8A-48B3-BDE0-3E1FA4E50BAF}"/>
              </a:ext>
            </a:extLst>
          </p:cNvPr>
          <p:cNvCxnSpPr>
            <a:cxnSpLocks/>
          </p:cNvCxnSpPr>
          <p:nvPr/>
        </p:nvCxnSpPr>
        <p:spPr>
          <a:xfrm flipV="1">
            <a:off x="1030932" y="9020139"/>
            <a:ext cx="317993" cy="22996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Stock image for The Friendship Bench for sale by Blackwell's">
            <a:extLst>
              <a:ext uri="{FF2B5EF4-FFF2-40B4-BE49-F238E27FC236}">
                <a16:creationId xmlns:a16="http://schemas.microsoft.com/office/drawing/2014/main" id="{70CFAF36-4A12-4283-8495-385424CA5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6" y="4891827"/>
            <a:ext cx="664602" cy="78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 Box 255">
            <a:extLst>
              <a:ext uri="{FF2B5EF4-FFF2-40B4-BE49-F238E27FC236}">
                <a16:creationId xmlns:a16="http://schemas.microsoft.com/office/drawing/2014/main" id="{487D1216-FA94-4234-81D0-952FD1100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" y="4783784"/>
            <a:ext cx="860477" cy="17081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A narrative based on The Friendship Bench  using, </a:t>
            </a:r>
            <a:r>
              <a:rPr lang="en-GB" dirty="0">
                <a:latin typeface="+mn-lt"/>
              </a:rPr>
              <a:t>metaphor, commas in a list, dialogue, personification, simile, repetition, pathetic fallacy, questions for the reader, complex sentence ‘</a:t>
            </a:r>
            <a:r>
              <a:rPr lang="en-GB" dirty="0" err="1">
                <a:latin typeface="+mn-lt"/>
              </a:rPr>
              <a:t>ly</a:t>
            </a:r>
            <a:r>
              <a:rPr lang="en-GB" dirty="0">
                <a:latin typeface="+mn-lt"/>
              </a:rPr>
              <a:t>’ opener &amp; verb, onomatopoeia.  </a:t>
            </a:r>
            <a:endParaRPr lang="en-GB" sz="800" dirty="0">
              <a:latin typeface="+mn-lt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B3C3748-A460-4D87-9103-92015450B25D}"/>
              </a:ext>
            </a:extLst>
          </p:cNvPr>
          <p:cNvCxnSpPr>
            <a:cxnSpLocks/>
          </p:cNvCxnSpPr>
          <p:nvPr/>
        </p:nvCxnSpPr>
        <p:spPr>
          <a:xfrm flipV="1">
            <a:off x="841374" y="5633678"/>
            <a:ext cx="429553" cy="26700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pictures.abebooks.com/inventory/md/md31494500706.jpg">
            <a:extLst>
              <a:ext uri="{FF2B5EF4-FFF2-40B4-BE49-F238E27FC236}">
                <a16:creationId xmlns:a16="http://schemas.microsoft.com/office/drawing/2014/main" id="{F26A9F8C-CBA7-4DB7-BBB3-A0FA0D8FE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74" y="5047827"/>
            <a:ext cx="993169" cy="109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Text Box 255">
            <a:extLst>
              <a:ext uri="{FF2B5EF4-FFF2-40B4-BE49-F238E27FC236}">
                <a16:creationId xmlns:a16="http://schemas.microsoft.com/office/drawing/2014/main" id="{7EDA04DF-FA0E-4920-9C37-C111F1D17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140" y="4192368"/>
            <a:ext cx="1062367" cy="14927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</a:t>
            </a:r>
            <a:r>
              <a:rPr lang="en-GB" dirty="0">
                <a:latin typeface="+mn-lt"/>
              </a:rPr>
              <a:t>A biography using, alliterative title, precise verbs, possessive apostrophe, subordination using ‘when’, list sentence, verbs, positive and negative sentences, noun phrase, dialogue, action, fronted adverbial and exclamation. </a:t>
            </a: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DC61CE92-F6BB-4FD3-B407-46B59039F0A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86565" y="3600162"/>
            <a:ext cx="880514" cy="1154435"/>
          </a:xfrm>
          <a:prstGeom prst="rect">
            <a:avLst/>
          </a:prstGeom>
        </p:spPr>
      </p:pic>
      <p:sp>
        <p:nvSpPr>
          <p:cNvPr id="112" name="Text Box 255">
            <a:extLst>
              <a:ext uri="{FF2B5EF4-FFF2-40B4-BE49-F238E27FC236}">
                <a16:creationId xmlns:a16="http://schemas.microsoft.com/office/drawing/2014/main" id="{E7BF1265-B6D7-48B2-8B43-047921D9F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5574" y="3400566"/>
            <a:ext cx="1542438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Non-Chronological report  using </a:t>
            </a:r>
            <a:r>
              <a:rPr lang="en-GB" dirty="0">
                <a:latin typeface="+mn-lt"/>
              </a:rPr>
              <a:t>a hook question, complex sentence ‘when’, sub-heading, repetition, conjunction ‘but’, time adverbials, precise verbs, precise facts, short sentences.   </a:t>
            </a: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399DE3CA-34CC-420D-8E18-D92B63341CE9}"/>
              </a:ext>
            </a:extLst>
          </p:cNvPr>
          <p:cNvCxnSpPr>
            <a:cxnSpLocks/>
          </p:cNvCxnSpPr>
          <p:nvPr/>
        </p:nvCxnSpPr>
        <p:spPr>
          <a:xfrm flipH="1">
            <a:off x="3892864" y="3976209"/>
            <a:ext cx="252710" cy="2956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cxnSpLocks/>
          </p:cNvCxnSpPr>
          <p:nvPr/>
        </p:nvCxnSpPr>
        <p:spPr>
          <a:xfrm flipH="1">
            <a:off x="5273733" y="4751753"/>
            <a:ext cx="296520" cy="28334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Picture 147">
            <a:extLst>
              <a:ext uri="{FF2B5EF4-FFF2-40B4-BE49-F238E27FC236}">
                <a16:creationId xmlns:a16="http://schemas.microsoft.com/office/drawing/2014/main" id="{7A21ED5D-D8D4-431A-9122-78AACEDCBF87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148" y="3720792"/>
            <a:ext cx="879011" cy="877431"/>
          </a:xfrm>
          <a:prstGeom prst="rect">
            <a:avLst/>
          </a:prstGeom>
          <a:noFill/>
          <a:ln>
            <a:noFill/>
          </a:ln>
        </p:spPr>
      </p:pic>
      <p:sp>
        <p:nvSpPr>
          <p:cNvPr id="14410" name="TextBox 127"/>
          <p:cNvSpPr txBox="1">
            <a:spLocks noChangeArrowheads="1"/>
          </p:cNvSpPr>
          <p:nvPr/>
        </p:nvSpPr>
        <p:spPr bwMode="auto">
          <a:xfrm>
            <a:off x="281307" y="3742872"/>
            <a:ext cx="1207376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Fiction:  An adaptation of a legend </a:t>
            </a:r>
            <a:r>
              <a:rPr lang="en-US" dirty="0">
                <a:latin typeface="+mn-lt"/>
              </a:rPr>
              <a:t>using  repetition for effect, expanded noun phrase, compound words, synonyms , subordination ‘than/when/that, dialogue, adverbs, prepositions.  </a:t>
            </a:r>
          </a:p>
        </p:txBody>
      </p:sp>
      <p:pic>
        <p:nvPicPr>
          <p:cNvPr id="1032" name="Picture 8" descr="by Valerie Bloom – Poetry Roundabout">
            <a:extLst>
              <a:ext uri="{FF2B5EF4-FFF2-40B4-BE49-F238E27FC236}">
                <a16:creationId xmlns:a16="http://schemas.microsoft.com/office/drawing/2014/main" id="{4BE1C39A-C7C5-43F9-9C6C-131CEA0A5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550" y="1538767"/>
            <a:ext cx="600743" cy="92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 Lion in Paris (Hardback)">
            <a:extLst>
              <a:ext uri="{FF2B5EF4-FFF2-40B4-BE49-F238E27FC236}">
                <a16:creationId xmlns:a16="http://schemas.microsoft.com/office/drawing/2014/main" id="{44C88526-2C3C-4B87-BF9F-A70F9FB95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093" y="1475709"/>
            <a:ext cx="622943" cy="52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ilo Imagines The World (Hardback)">
            <a:extLst>
              <a:ext uri="{FF2B5EF4-FFF2-40B4-BE49-F238E27FC236}">
                <a16:creationId xmlns:a16="http://schemas.microsoft.com/office/drawing/2014/main" id="{4D2D1F2D-DD6E-4F17-8443-F2C147B49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262" y="1357633"/>
            <a:ext cx="1055803" cy="102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703FFDAE-1461-4580-B77D-60CE5EFD72D7}"/>
              </a:ext>
            </a:extLst>
          </p:cNvPr>
          <p:cNvCxnSpPr>
            <a:cxnSpLocks/>
          </p:cNvCxnSpPr>
          <p:nvPr/>
        </p:nvCxnSpPr>
        <p:spPr>
          <a:xfrm flipH="1">
            <a:off x="3322861" y="1305644"/>
            <a:ext cx="178147" cy="30945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EFF3B7E9-0180-4164-ACD5-FBEB2C26AF0F}"/>
              </a:ext>
            </a:extLst>
          </p:cNvPr>
          <p:cNvSpPr/>
          <p:nvPr/>
        </p:nvSpPr>
        <p:spPr>
          <a:xfrm>
            <a:off x="1389490" y="746873"/>
            <a:ext cx="598291" cy="52041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5 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0AF5B7EE-A77F-43DC-A417-82F871D4CE54}"/>
              </a:ext>
            </a:extLst>
          </p:cNvPr>
          <p:cNvCxnSpPr>
            <a:cxnSpLocks/>
            <a:stCxn id="198" idx="1"/>
            <a:endCxn id="197" idx="3"/>
          </p:cNvCxnSpPr>
          <p:nvPr/>
        </p:nvCxnSpPr>
        <p:spPr>
          <a:xfrm flipH="1" flipV="1">
            <a:off x="4475478" y="524104"/>
            <a:ext cx="353890" cy="19230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 136">
            <a:extLst>
              <a:ext uri="{FF2B5EF4-FFF2-40B4-BE49-F238E27FC236}">
                <a16:creationId xmlns:a16="http://schemas.microsoft.com/office/drawing/2014/main" id="{EA85295B-038A-44E5-BCE4-3DCFF406F0DE}"/>
              </a:ext>
            </a:extLst>
          </p:cNvPr>
          <p:cNvSpPr/>
          <p:nvPr/>
        </p:nvSpPr>
        <p:spPr>
          <a:xfrm>
            <a:off x="1408598" y="6855986"/>
            <a:ext cx="689250" cy="52041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2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B596ABCA-7C84-4845-B389-E0667B0F7428}"/>
              </a:ext>
            </a:extLst>
          </p:cNvPr>
          <p:cNvSpPr/>
          <p:nvPr/>
        </p:nvSpPr>
        <p:spPr>
          <a:xfrm>
            <a:off x="6011823" y="7233904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1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9B61553B-774B-4FDB-B56C-7EAA2AA842C8}"/>
              </a:ext>
            </a:extLst>
          </p:cNvPr>
          <p:cNvSpPr/>
          <p:nvPr/>
        </p:nvSpPr>
        <p:spPr>
          <a:xfrm>
            <a:off x="4622585" y="4371162"/>
            <a:ext cx="598291" cy="52041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3 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795385F6-F994-4194-B625-CAB82E1DA5DE}"/>
              </a:ext>
            </a:extLst>
          </p:cNvPr>
          <p:cNvSpPr/>
          <p:nvPr/>
        </p:nvSpPr>
        <p:spPr>
          <a:xfrm>
            <a:off x="6097804" y="699935"/>
            <a:ext cx="598291" cy="52041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9051B-386E-4A6D-9A88-2E53F1DA75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143" y="6817311"/>
            <a:ext cx="926917" cy="525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16815</TotalTime>
  <Words>802</Words>
  <Application>Microsoft Office PowerPoint</Application>
  <PresentationFormat>A4 Paper (210x297 mm)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Wadebridge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Burrell, Grace</dc:creator>
  <cp:lastModifiedBy>Mrs Z. Adams</cp:lastModifiedBy>
  <cp:revision>398</cp:revision>
  <cp:lastPrinted>2021-07-08T08:37:48Z</cp:lastPrinted>
  <dcterms:created xsi:type="dcterms:W3CDTF">2019-10-28T16:02:33Z</dcterms:created>
  <dcterms:modified xsi:type="dcterms:W3CDTF">2024-07-08T15:03:08Z</dcterms:modified>
</cp:coreProperties>
</file>