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9926638" cy="1435576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6CCFF"/>
    <a:srgbClr val="FFD966"/>
    <a:srgbClr val="FEDEFC"/>
    <a:srgbClr val="FDCBFB"/>
    <a:srgbClr val="FF99FF"/>
    <a:srgbClr val="FF66CC"/>
    <a:srgbClr val="EAE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6" autoAdjust="0"/>
    <p:restoredTop sz="94660"/>
  </p:normalViewPr>
  <p:slideViewPr>
    <p:cSldViewPr snapToGrid="0">
      <p:cViewPr>
        <p:scale>
          <a:sx n="100" d="100"/>
          <a:sy n="100" d="100"/>
        </p:scale>
        <p:origin x="2874" y="-55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15" y="0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831CF8-0D7B-4BB4-BC76-C1CD7EE68D0D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1795463"/>
            <a:ext cx="33543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4" tIns="66358" rIns="132714" bIns="66358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458" y="6908036"/>
            <a:ext cx="7941310" cy="5652464"/>
          </a:xfrm>
          <a:prstGeom prst="rect">
            <a:avLst/>
          </a:prstGeom>
        </p:spPr>
        <p:txBody>
          <a:bodyPr vert="horz" lIns="132714" tIns="66358" rIns="132714" bIns="6635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118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15" y="13635118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2FBABDD-BD35-4DB9-93F6-671E3E1AD6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097213" y="1949450"/>
            <a:ext cx="3641725" cy="52593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818ADE-EB91-4864-AFB3-2E7F792BE00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75D3C-B33B-4941-A274-6732D7749B2E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7B50B-448B-4370-B960-2924F0A02D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0086-77ED-4BD1-A4CB-56721B59032D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129A0-B68C-469B-95C2-01089C7574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81A50-F7D2-4519-89CF-E4ABC24AF922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175BD-711D-4164-8727-900E44C6D5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C74F8-A10E-4CFC-BD31-B027E2804376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72D91-6965-46A8-80D7-7BF17063ED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F8470-52C5-4B30-9DC5-129E2223019F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FB9B-AE0B-456E-9D31-AB01529651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8B64-6352-4F2C-AAB1-1CC87984BC56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DAEB1-7E7A-4280-B77F-90087A6427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8A7E7-A49D-4FC6-B2A3-A76BDEF407A1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63774-8877-4596-A569-8BBC1D770E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F335-54A3-4E74-BC8E-8443D898FF4F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7222-C727-40F4-9EF2-DB9F33128F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3D897-212C-4291-B3FD-F8873AE69873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D77DA-3F03-48B8-A664-962F10606D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7B65-24DA-410C-B035-F9F0683DB3D9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F30B7-1DD8-430B-92C7-DC91AA7440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82C7C-31C2-49AB-8DC8-C6BE8D4C44AA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670EF-3D2A-490C-8F65-B424911D4A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1488" y="527050"/>
            <a:ext cx="59150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4C1FD-E465-4808-A41E-83DA3B08AFFD}" type="datetimeFigureOut">
              <a:rPr lang="en-GB"/>
              <a:pPr>
                <a:defRPr/>
              </a:pPr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8B3341-ACC5-4BC7-86AF-FC1E093BD1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ctangle 243">
            <a:extLst>
              <a:ext uri="{FF2B5EF4-FFF2-40B4-BE49-F238E27FC236}">
                <a16:creationId xmlns:a16="http://schemas.microsoft.com/office/drawing/2014/main" id="{41A53F94-560E-43B7-AADF-8792476EA36C}"/>
              </a:ext>
            </a:extLst>
          </p:cNvPr>
          <p:cNvSpPr/>
          <p:nvPr/>
        </p:nvSpPr>
        <p:spPr>
          <a:xfrm>
            <a:off x="703037" y="393397"/>
            <a:ext cx="5570936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68" name="Block Arc 167">
            <a:extLst>
              <a:ext uri="{FF2B5EF4-FFF2-40B4-BE49-F238E27FC236}">
                <a16:creationId xmlns:a16="http://schemas.microsoft.com/office/drawing/2014/main" id="{C744BF4E-B408-4700-B588-E161F1CC00DB}"/>
              </a:ext>
            </a:extLst>
          </p:cNvPr>
          <p:cNvSpPr/>
          <p:nvPr/>
        </p:nvSpPr>
        <p:spPr>
          <a:xfrm rot="5400000" flipH="1">
            <a:off x="5327254" y="6716818"/>
            <a:ext cx="1554163" cy="1276350"/>
          </a:xfrm>
          <a:prstGeom prst="blockArc">
            <a:avLst>
              <a:gd name="adj1" fmla="val 10800009"/>
              <a:gd name="adj2" fmla="val 1572"/>
              <a:gd name="adj3" fmla="val 27649"/>
            </a:avLst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032824" y="8769216"/>
            <a:ext cx="5169895" cy="37575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3" name="Rectangle 132"/>
          <p:cNvSpPr/>
          <p:nvPr/>
        </p:nvSpPr>
        <p:spPr>
          <a:xfrm>
            <a:off x="1513540" y="7806681"/>
            <a:ext cx="4601963" cy="349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5" name="Rectangle 134"/>
          <p:cNvSpPr/>
          <p:nvPr/>
        </p:nvSpPr>
        <p:spPr>
          <a:xfrm>
            <a:off x="1233488" y="6535847"/>
            <a:ext cx="4483100" cy="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6" name="Block Arc 135"/>
          <p:cNvSpPr/>
          <p:nvPr/>
        </p:nvSpPr>
        <p:spPr>
          <a:xfrm rot="16200000">
            <a:off x="485227" y="5499303"/>
            <a:ext cx="1506538" cy="1250950"/>
          </a:xfrm>
          <a:prstGeom prst="blockArc">
            <a:avLst>
              <a:gd name="adj1" fmla="val 10532807"/>
              <a:gd name="adj2" fmla="val 263439"/>
              <a:gd name="adj3" fmla="val 2851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40" name="Block Arc 139"/>
          <p:cNvSpPr/>
          <p:nvPr/>
        </p:nvSpPr>
        <p:spPr>
          <a:xfrm rot="5400000" flipH="1">
            <a:off x="4581526" y="4314825"/>
            <a:ext cx="1560512" cy="1309687"/>
          </a:xfrm>
          <a:prstGeom prst="blockArc">
            <a:avLst>
              <a:gd name="adj1" fmla="val 10800000"/>
              <a:gd name="adj2" fmla="val 1517"/>
              <a:gd name="adj3" fmla="val 264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919162" y="5367883"/>
            <a:ext cx="3981450" cy="366713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42" name="Rectangle 141"/>
          <p:cNvSpPr/>
          <p:nvPr/>
        </p:nvSpPr>
        <p:spPr>
          <a:xfrm>
            <a:off x="801688" y="4181784"/>
            <a:ext cx="4621212" cy="36799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43" name="Block Arc 142"/>
          <p:cNvSpPr/>
          <p:nvPr/>
        </p:nvSpPr>
        <p:spPr>
          <a:xfrm rot="16200000">
            <a:off x="115035" y="3198079"/>
            <a:ext cx="1573226" cy="1053996"/>
          </a:xfrm>
          <a:prstGeom prst="blockArc">
            <a:avLst>
              <a:gd name="adj1" fmla="val 11020613"/>
              <a:gd name="adj2" fmla="val 156513"/>
              <a:gd name="adj3" fmla="val 2821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4" name="Block Arc 213"/>
          <p:cNvSpPr/>
          <p:nvPr/>
        </p:nvSpPr>
        <p:spPr>
          <a:xfrm rot="5400000" flipH="1">
            <a:off x="4890295" y="1830553"/>
            <a:ext cx="1590675" cy="1249362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936625" y="2943225"/>
            <a:ext cx="4811713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2" name="Rectangle 41"/>
          <p:cNvSpPr/>
          <p:nvPr/>
        </p:nvSpPr>
        <p:spPr>
          <a:xfrm>
            <a:off x="384330" y="1572767"/>
            <a:ext cx="4918075" cy="35401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6" name="Triangle 45"/>
          <p:cNvSpPr/>
          <p:nvPr/>
        </p:nvSpPr>
        <p:spPr>
          <a:xfrm rot="5400000">
            <a:off x="6226195" y="350586"/>
            <a:ext cx="527050" cy="412750"/>
          </a:xfrm>
          <a:prstGeom prst="triangle">
            <a:avLst>
              <a:gd name="adj" fmla="val 45360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230" name="Oval 229"/>
          <p:cNvSpPr/>
          <p:nvPr/>
        </p:nvSpPr>
        <p:spPr>
          <a:xfrm>
            <a:off x="5711701" y="8476055"/>
            <a:ext cx="634055" cy="6048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231" name="Oval 230"/>
          <p:cNvSpPr/>
          <p:nvPr/>
        </p:nvSpPr>
        <p:spPr>
          <a:xfrm>
            <a:off x="5776888" y="8551002"/>
            <a:ext cx="509588" cy="4429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54" name="TextBox 53"/>
          <p:cNvSpPr txBox="1"/>
          <p:nvPr/>
        </p:nvSpPr>
        <p:spPr>
          <a:xfrm>
            <a:off x="5722667" y="8576799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autumn term </a:t>
            </a:r>
          </a:p>
        </p:txBody>
      </p:sp>
      <p:pic>
        <p:nvPicPr>
          <p:cNvPr id="14383" name="Picture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4093" y="8704852"/>
            <a:ext cx="3873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13" name="TextBox 143"/>
          <p:cNvSpPr txBox="1">
            <a:spLocks noChangeArrowheads="1"/>
          </p:cNvSpPr>
          <p:nvPr/>
        </p:nvSpPr>
        <p:spPr bwMode="auto">
          <a:xfrm>
            <a:off x="4295804" y="9170588"/>
            <a:ext cx="2420442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800" b="1" dirty="0">
                <a:latin typeface="+mn-lt"/>
              </a:rPr>
              <a:t>Fiction:</a:t>
            </a:r>
            <a:r>
              <a:rPr lang="en-GB" sz="800" dirty="0">
                <a:latin typeface="+mn-lt"/>
              </a:rPr>
              <a:t>  </a:t>
            </a:r>
            <a:r>
              <a:rPr lang="en-GB" sz="800" b="1" dirty="0">
                <a:latin typeface="+mn-lt"/>
              </a:rPr>
              <a:t>An adaptation of a traditional tale</a:t>
            </a:r>
            <a:r>
              <a:rPr lang="en-GB" sz="800" dirty="0">
                <a:latin typeface="+mn-lt"/>
              </a:rPr>
              <a:t> using complex , synonyms, precise verb, question, contracted form, possessive apostrophe, onomatopoeia, expanded noun phrase, suffix ‘less’, prepositions, powerful adjectives.  </a:t>
            </a:r>
          </a:p>
        </p:txBody>
      </p:sp>
      <p:sp>
        <p:nvSpPr>
          <p:cNvPr id="14451" name="TextBox 51"/>
          <p:cNvSpPr txBox="1">
            <a:spLocks noChangeArrowheads="1"/>
          </p:cNvSpPr>
          <p:nvPr/>
        </p:nvSpPr>
        <p:spPr bwMode="auto">
          <a:xfrm>
            <a:off x="3166203" y="-59701"/>
            <a:ext cx="31866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  <a:latin typeface="+mn-lt"/>
              </a:rPr>
              <a:t>Writing  Progression – Year Three   </a:t>
            </a:r>
          </a:p>
        </p:txBody>
      </p:sp>
      <p:sp>
        <p:nvSpPr>
          <p:cNvPr id="290" name="Rectangle 289"/>
          <p:cNvSpPr/>
          <p:nvPr/>
        </p:nvSpPr>
        <p:spPr>
          <a:xfrm>
            <a:off x="1803375" y="5240338"/>
            <a:ext cx="8534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>
              <a:latin typeface="+mn-lt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659BDFD-477C-4E34-A0FC-369B68D5CABB}"/>
              </a:ext>
            </a:extLst>
          </p:cNvPr>
          <p:cNvSpPr/>
          <p:nvPr/>
        </p:nvSpPr>
        <p:spPr>
          <a:xfrm>
            <a:off x="4742318" y="6142928"/>
            <a:ext cx="767914" cy="6433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9582D4-8A4C-4037-8FCA-F9A0C7E18A5C}"/>
              </a:ext>
            </a:extLst>
          </p:cNvPr>
          <p:cNvSpPr/>
          <p:nvPr/>
        </p:nvSpPr>
        <p:spPr>
          <a:xfrm>
            <a:off x="4817024" y="6209416"/>
            <a:ext cx="621163" cy="51592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429A916-91EB-4E2C-83F3-68C8AAC7DDD0}"/>
              </a:ext>
            </a:extLst>
          </p:cNvPr>
          <p:cNvSpPr txBox="1"/>
          <p:nvPr/>
        </p:nvSpPr>
        <p:spPr>
          <a:xfrm>
            <a:off x="4795792" y="6262897"/>
            <a:ext cx="6398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spring term </a:t>
            </a:r>
          </a:p>
        </p:txBody>
      </p:sp>
      <p:sp>
        <p:nvSpPr>
          <p:cNvPr id="240" name="Text Box 255">
            <a:extLst>
              <a:ext uri="{FF2B5EF4-FFF2-40B4-BE49-F238E27FC236}">
                <a16:creationId xmlns:a16="http://schemas.microsoft.com/office/drawing/2014/main" id="{83ED22CB-3E87-404C-9A48-1D50DED9B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226" y="4966901"/>
            <a:ext cx="1399920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 An adaptation of a mystery using, </a:t>
            </a:r>
            <a:r>
              <a:rPr lang="en-GB" dirty="0">
                <a:latin typeface="+mn-lt"/>
              </a:rPr>
              <a:t>time adverbials, repetition, conjunction ‘until’, inverted commas, adverb ‘how’, precise verbs, present perfect form, determiners ‘a/an’ synonyms, dialogue</a:t>
            </a:r>
            <a:r>
              <a:rPr lang="en-GB" b="1" dirty="0">
                <a:latin typeface="+mn-lt"/>
              </a:rPr>
              <a:t>.  </a:t>
            </a:r>
            <a:endParaRPr lang="en-GB" sz="800" dirty="0">
              <a:latin typeface="+mn-lt"/>
            </a:endParaRPr>
          </a:p>
        </p:txBody>
      </p:sp>
      <p:sp>
        <p:nvSpPr>
          <p:cNvPr id="319" name="Text Box 255">
            <a:extLst>
              <a:ext uri="{FF2B5EF4-FFF2-40B4-BE49-F238E27FC236}">
                <a16:creationId xmlns:a16="http://schemas.microsoft.com/office/drawing/2014/main" id="{B7442943-E366-4FF4-98C4-A00D56CBE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351" y="1362610"/>
            <a:ext cx="1241211" cy="94877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 Chronological report using </a:t>
            </a:r>
            <a:r>
              <a:rPr lang="en-GB" dirty="0">
                <a:latin typeface="+mn-lt"/>
              </a:rPr>
              <a:t>simile, adjectives, verbs, time adverbials, rhetorical question, noun phrases, sub-headings, technical vocabulary, humour, conditional ‘if’    </a:t>
            </a:r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2EEEB394-0CBE-4001-B1F8-1E530204BFE8}"/>
              </a:ext>
            </a:extLst>
          </p:cNvPr>
          <p:cNvSpPr/>
          <p:nvPr/>
        </p:nvSpPr>
        <p:spPr>
          <a:xfrm>
            <a:off x="2072175" y="2665526"/>
            <a:ext cx="909552" cy="593484"/>
          </a:xfrm>
          <a:prstGeom prst="ellips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F2B35E89-9DF4-4A0C-A3DA-61EC7A6534F3}"/>
              </a:ext>
            </a:extLst>
          </p:cNvPr>
          <p:cNvSpPr/>
          <p:nvPr/>
        </p:nvSpPr>
        <p:spPr>
          <a:xfrm>
            <a:off x="2179908" y="2746290"/>
            <a:ext cx="684426" cy="4210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0" name="Rectangle 18">
            <a:extLst>
              <a:ext uri="{FF2B5EF4-FFF2-40B4-BE49-F238E27FC236}">
                <a16:creationId xmlns:a16="http://schemas.microsoft.com/office/drawing/2014/main" id="{0B9804E8-0CB2-4F55-810E-71F9201DC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051" y="2757664"/>
            <a:ext cx="6592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Calibri" pitchFamily="34" charset="0"/>
              </a:rPr>
              <a:t>summer</a:t>
            </a:r>
          </a:p>
          <a:p>
            <a:pPr algn="ctr"/>
            <a:r>
              <a:rPr lang="en-US" sz="1000" b="1" dirty="0">
                <a:latin typeface="Calibri" pitchFamily="34" charset="0"/>
              </a:rPr>
              <a:t> term      </a:t>
            </a:r>
          </a:p>
        </p:txBody>
      </p: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B754F4C6-9E76-4CF3-8569-F7DAF21EFCDE}"/>
              </a:ext>
            </a:extLst>
          </p:cNvPr>
          <p:cNvCxnSpPr>
            <a:cxnSpLocks/>
          </p:cNvCxnSpPr>
          <p:nvPr/>
        </p:nvCxnSpPr>
        <p:spPr>
          <a:xfrm flipH="1">
            <a:off x="497084" y="385273"/>
            <a:ext cx="128368" cy="23245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268">
            <a:extLst>
              <a:ext uri="{FF2B5EF4-FFF2-40B4-BE49-F238E27FC236}">
                <a16:creationId xmlns:a16="http://schemas.microsoft.com/office/drawing/2014/main" id="{5501980B-66DF-4B79-A4BC-CD7E33299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4512" y="6531578"/>
            <a:ext cx="1180390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+mn-lt"/>
              </a:rPr>
              <a:t>Fiction</a:t>
            </a:r>
            <a:r>
              <a:rPr lang="en-US" dirty="0">
                <a:latin typeface="+mn-lt"/>
              </a:rPr>
              <a:t>: </a:t>
            </a:r>
            <a:r>
              <a:rPr lang="en-US" b="1" dirty="0">
                <a:latin typeface="+mn-lt"/>
              </a:rPr>
              <a:t>a recount of the nativity story using </a:t>
            </a:r>
            <a:r>
              <a:rPr lang="en-US" dirty="0">
                <a:latin typeface="+mn-lt"/>
              </a:rPr>
              <a:t>alliteration, rhetorical question, time adverbials, onomatopoeia, adverbs, comparative similes including an adjective.  </a:t>
            </a:r>
          </a:p>
        </p:txBody>
      </p:sp>
      <p:sp>
        <p:nvSpPr>
          <p:cNvPr id="175" name="Text Box 255">
            <a:extLst>
              <a:ext uri="{FF2B5EF4-FFF2-40B4-BE49-F238E27FC236}">
                <a16:creationId xmlns:a16="http://schemas.microsoft.com/office/drawing/2014/main" id="{0A62281E-6AE3-4CFA-A082-084E5813E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550" y="4618736"/>
            <a:ext cx="150878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800" b="1" dirty="0">
                <a:latin typeface="+mn-lt"/>
              </a:rPr>
              <a:t>Poetry: Free verse using </a:t>
            </a:r>
            <a:r>
              <a:rPr lang="en-GB" sz="800" dirty="0">
                <a:latin typeface="+mn-lt"/>
              </a:rPr>
              <a:t>metaphor, rhyme, personification, rhythm, adjectives, half rhyme</a:t>
            </a:r>
            <a:r>
              <a:rPr lang="en-GB" sz="800" b="1" dirty="0">
                <a:latin typeface="+mn-lt"/>
              </a:rPr>
              <a:t>.  </a:t>
            </a:r>
            <a:endParaRPr lang="en-GB" sz="800" dirty="0">
              <a:latin typeface="+mn-lt"/>
            </a:endParaRPr>
          </a:p>
        </p:txBody>
      </p:sp>
      <p:sp>
        <p:nvSpPr>
          <p:cNvPr id="198" name="Text Box 255">
            <a:extLst>
              <a:ext uri="{FF2B5EF4-FFF2-40B4-BE49-F238E27FC236}">
                <a16:creationId xmlns:a16="http://schemas.microsoft.com/office/drawing/2014/main" id="{4453BF6D-D559-4A40-9F30-7F6C1F459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942" y="3849747"/>
            <a:ext cx="2018370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  <a:cs typeface="Arial" panose="020B0604020202020204" pitchFamily="34" charset="0"/>
              </a:rPr>
              <a:t>Non-Fiction: An explanation using </a:t>
            </a:r>
            <a:r>
              <a:rPr lang="en-GB" dirty="0">
                <a:latin typeface="+mn-lt"/>
                <a:cs typeface="Arial" panose="020B0604020202020204" pitchFamily="34" charset="0"/>
              </a:rPr>
              <a:t>questions, prepositional phrases, alliteration, ‘which’ clause using 2 commas, repetition for effect, action verbs, joke/pun, captions, onomatopoeia, synonyms, </a:t>
            </a:r>
            <a:endParaRPr lang="en-GB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9" name="Text Box 255">
            <a:extLst>
              <a:ext uri="{FF2B5EF4-FFF2-40B4-BE49-F238E27FC236}">
                <a16:creationId xmlns:a16="http://schemas.microsoft.com/office/drawing/2014/main" id="{95D0B7B5-2C11-446A-BD33-BA5E0AAC4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52" y="3849491"/>
            <a:ext cx="1542438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 a recount of the Easter Story using </a:t>
            </a:r>
            <a:r>
              <a:rPr lang="en-GB" dirty="0">
                <a:latin typeface="+mn-lt"/>
              </a:rPr>
              <a:t>powerful adjectives in the final position for dramatic effect, rhetorical question, ‘because’ sentence, time adverbials, adverbs, comparative simile, including an adjective </a:t>
            </a:r>
          </a:p>
        </p:txBody>
      </p:sp>
      <p:sp>
        <p:nvSpPr>
          <p:cNvPr id="218" name="Text Box 255">
            <a:extLst>
              <a:ext uri="{FF2B5EF4-FFF2-40B4-BE49-F238E27FC236}">
                <a16:creationId xmlns:a16="http://schemas.microsoft.com/office/drawing/2014/main" id="{2852B7A1-6F88-42F5-B9D3-A0113B4C0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6513" y="2571432"/>
            <a:ext cx="1554862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An adaptation of a traditional tale using  </a:t>
            </a:r>
            <a:r>
              <a:rPr lang="en-GB" dirty="0">
                <a:latin typeface="+mn-lt"/>
              </a:rPr>
              <a:t>imperative verbs, repetition simile x3, short sentences, time adverbials, alliteration, adverb x 3, precise verbs x 3, complex sentence.   </a:t>
            </a:r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A99B6894-55E0-4BC4-A590-75F22536794C}"/>
              </a:ext>
            </a:extLst>
          </p:cNvPr>
          <p:cNvSpPr/>
          <p:nvPr/>
        </p:nvSpPr>
        <p:spPr>
          <a:xfrm rot="15889358" flipH="1">
            <a:off x="-152223" y="514264"/>
            <a:ext cx="1710521" cy="1261913"/>
          </a:xfrm>
          <a:prstGeom prst="blockArc">
            <a:avLst>
              <a:gd name="adj1" fmla="val 9685985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27" name="Text Box 255">
            <a:extLst>
              <a:ext uri="{FF2B5EF4-FFF2-40B4-BE49-F238E27FC236}">
                <a16:creationId xmlns:a16="http://schemas.microsoft.com/office/drawing/2014/main" id="{5D6EA9B2-EF0A-4601-AA17-D7F2527BE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402" y="1323336"/>
            <a:ext cx="1310591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 An explanation using </a:t>
            </a:r>
            <a:r>
              <a:rPr lang="en-GB" dirty="0">
                <a:latin typeface="+mn-lt"/>
              </a:rPr>
              <a:t>repetition for effect, hyperbole, alliteration, adjectives &amp; technical language, time adverbial, precise verb, question, ‘because’ sentence, disclaimer conjunction ‘if’.  </a:t>
            </a:r>
          </a:p>
        </p:txBody>
      </p:sp>
      <p:sp>
        <p:nvSpPr>
          <p:cNvPr id="238" name="Text Box 255">
            <a:extLst>
              <a:ext uri="{FF2B5EF4-FFF2-40B4-BE49-F238E27FC236}">
                <a16:creationId xmlns:a16="http://schemas.microsoft.com/office/drawing/2014/main" id="{808D5331-CC9D-4F66-B0BC-6525CB753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21" y="283017"/>
            <a:ext cx="1542438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 An adaptation of an adventure story using </a:t>
            </a:r>
            <a:r>
              <a:rPr lang="en-GB" dirty="0">
                <a:latin typeface="+mn-lt"/>
              </a:rPr>
              <a:t> rhetorical questions, relative clause, complex sentence, fronted adverbials (double stack), pathetic fallacy, simile, metaphor, superlatives,   adjectives, dash, news flash, headline (pun), strapline (alliteration).  </a:t>
            </a:r>
          </a:p>
        </p:txBody>
      </p:sp>
      <p:pic>
        <p:nvPicPr>
          <p:cNvPr id="96" name="Picture 95" descr="The Happy Prince By Jane Ray">
            <a:extLst>
              <a:ext uri="{FF2B5EF4-FFF2-40B4-BE49-F238E27FC236}">
                <a16:creationId xmlns:a16="http://schemas.microsoft.com/office/drawing/2014/main" id="{A19DBFA8-533B-4890-AE5A-E0B7AA9A1C0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39" y="8287498"/>
            <a:ext cx="967065" cy="758882"/>
          </a:xfrm>
          <a:prstGeom prst="rect">
            <a:avLst/>
          </a:prstGeom>
          <a:noFill/>
          <a:ln w="28575">
            <a:noFill/>
          </a:ln>
        </p:spPr>
      </p:pic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E11CBCB0-0D7C-41CF-A599-11BDE100B93A}"/>
              </a:ext>
            </a:extLst>
          </p:cNvPr>
          <p:cNvCxnSpPr>
            <a:cxnSpLocks/>
          </p:cNvCxnSpPr>
          <p:nvPr/>
        </p:nvCxnSpPr>
        <p:spPr>
          <a:xfrm flipH="1" flipV="1">
            <a:off x="5212914" y="9030437"/>
            <a:ext cx="421170" cy="16945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/>
          <p:cNvCxnSpPr>
            <a:cxnSpLocks/>
          </p:cNvCxnSpPr>
          <p:nvPr/>
        </p:nvCxnSpPr>
        <p:spPr>
          <a:xfrm flipH="1" flipV="1">
            <a:off x="3700731" y="8776612"/>
            <a:ext cx="296848" cy="26122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Connector 258"/>
          <p:cNvCxnSpPr>
            <a:cxnSpLocks/>
          </p:cNvCxnSpPr>
          <p:nvPr/>
        </p:nvCxnSpPr>
        <p:spPr>
          <a:xfrm flipH="1" flipV="1">
            <a:off x="536112" y="7920921"/>
            <a:ext cx="273311" cy="27242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Picture 101">
            <a:extLst>
              <a:ext uri="{FF2B5EF4-FFF2-40B4-BE49-F238E27FC236}">
                <a16:creationId xmlns:a16="http://schemas.microsoft.com/office/drawing/2014/main" id="{8BF23B3C-AA9A-4AB4-97D3-583A9F102A2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501" y="8254519"/>
            <a:ext cx="903267" cy="722390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2E371A6F-3176-4CE6-BCF1-7EEFF52E195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406" y="7204478"/>
            <a:ext cx="758278" cy="84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066C0076-A8EE-45A8-BB36-745BE932F0E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896" y="7527548"/>
            <a:ext cx="758026" cy="7481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8" name="Straight Connector 317"/>
          <p:cNvCxnSpPr>
            <a:cxnSpLocks/>
          </p:cNvCxnSpPr>
          <p:nvPr/>
        </p:nvCxnSpPr>
        <p:spPr>
          <a:xfrm flipV="1">
            <a:off x="1568508" y="8857527"/>
            <a:ext cx="256032" cy="36898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7DB1291-5620-41BC-B537-18405E012816}"/>
              </a:ext>
            </a:extLst>
          </p:cNvPr>
          <p:cNvCxnSpPr>
            <a:cxnSpLocks/>
          </p:cNvCxnSpPr>
          <p:nvPr/>
        </p:nvCxnSpPr>
        <p:spPr>
          <a:xfrm flipH="1">
            <a:off x="6312435" y="7327335"/>
            <a:ext cx="298211" cy="2723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" name="Picture 133" descr="Once Upon a Raindrop: The Story of Water by James Carter | Sevenoaks  Bookshop">
            <a:extLst>
              <a:ext uri="{FF2B5EF4-FFF2-40B4-BE49-F238E27FC236}">
                <a16:creationId xmlns:a16="http://schemas.microsoft.com/office/drawing/2014/main" id="{AC522E1E-62F3-442F-AFF0-0501CDACD72A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160" y="4069668"/>
            <a:ext cx="776244" cy="763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0908AEE4-3C0B-45C9-A189-371337116533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538" y="3617624"/>
            <a:ext cx="794924" cy="847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BF70AC4-9365-46BF-8D7F-D4EDDC05F122}"/>
              </a:ext>
            </a:extLst>
          </p:cNvPr>
          <p:cNvCxnSpPr>
            <a:cxnSpLocks/>
          </p:cNvCxnSpPr>
          <p:nvPr/>
        </p:nvCxnSpPr>
        <p:spPr>
          <a:xfrm flipH="1">
            <a:off x="4070584" y="3780661"/>
            <a:ext cx="294295" cy="19408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" name="Picture 152">
            <a:extLst>
              <a:ext uri="{FF2B5EF4-FFF2-40B4-BE49-F238E27FC236}">
                <a16:creationId xmlns:a16="http://schemas.microsoft.com/office/drawing/2014/main" id="{7A595340-96DB-4B03-AA30-AA884E2D5FA3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32" y="2935885"/>
            <a:ext cx="681077" cy="73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8116CB56-3329-4FB3-83B2-3B62AE8D7F22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13" y="2476911"/>
            <a:ext cx="838604" cy="727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2" name="Straight Connector 321"/>
          <p:cNvCxnSpPr>
            <a:cxnSpLocks/>
          </p:cNvCxnSpPr>
          <p:nvPr/>
        </p:nvCxnSpPr>
        <p:spPr>
          <a:xfrm flipH="1">
            <a:off x="4091254" y="2752853"/>
            <a:ext cx="304197" cy="18116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5" name="Picture 154">
            <a:extLst>
              <a:ext uri="{FF2B5EF4-FFF2-40B4-BE49-F238E27FC236}">
                <a16:creationId xmlns:a16="http://schemas.microsoft.com/office/drawing/2014/main" id="{DF726CA8-7F43-40F7-9920-E00C8F60EAAC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093" y="1358438"/>
            <a:ext cx="878292" cy="956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F84860F6-D67F-46A6-9A14-2E250138CB71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417" y="1550822"/>
            <a:ext cx="742351" cy="759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470680D3-DB62-477D-A299-D3E4228649E1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11" y="1510074"/>
            <a:ext cx="1076740" cy="10492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1AA493FA-58A2-46BE-B97F-85798F58A292}"/>
              </a:ext>
            </a:extLst>
          </p:cNvPr>
          <p:cNvCxnSpPr>
            <a:cxnSpLocks/>
          </p:cNvCxnSpPr>
          <p:nvPr/>
        </p:nvCxnSpPr>
        <p:spPr>
          <a:xfrm flipH="1">
            <a:off x="1055329" y="1164301"/>
            <a:ext cx="155320" cy="29626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 Box 255">
            <a:extLst>
              <a:ext uri="{FF2B5EF4-FFF2-40B4-BE49-F238E27FC236}">
                <a16:creationId xmlns:a16="http://schemas.microsoft.com/office/drawing/2014/main" id="{2ED23158-C7B3-4050-89D8-4DA45E3A6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442" y="663049"/>
            <a:ext cx="1284966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Poetry:  Free verse </a:t>
            </a:r>
            <a:r>
              <a:rPr lang="en-GB" dirty="0">
                <a:latin typeface="+mn-lt"/>
              </a:rPr>
              <a:t>using personification, repetition, noun phrase, expanded noun phrase, precise verbs, commas for effect, simile.   </a:t>
            </a: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9142E1E9-E118-488C-83DD-638CC1205151}"/>
              </a:ext>
            </a:extLst>
          </p:cNvPr>
          <p:cNvCxnSpPr>
            <a:cxnSpLocks/>
          </p:cNvCxnSpPr>
          <p:nvPr/>
        </p:nvCxnSpPr>
        <p:spPr>
          <a:xfrm>
            <a:off x="2276488" y="792562"/>
            <a:ext cx="205737" cy="17472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6" name="Picture 175">
            <a:extLst>
              <a:ext uri="{FF2B5EF4-FFF2-40B4-BE49-F238E27FC236}">
                <a16:creationId xmlns:a16="http://schemas.microsoft.com/office/drawing/2014/main" id="{469695E7-C66B-4CA8-A210-2DC2082731C9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899" y="255138"/>
            <a:ext cx="592660" cy="694246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Text Box 255">
            <a:extLst>
              <a:ext uri="{FF2B5EF4-FFF2-40B4-BE49-F238E27FC236}">
                <a16:creationId xmlns:a16="http://schemas.microsoft.com/office/drawing/2014/main" id="{E13A23D1-2CA6-458D-977F-104A07246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6812" y="220208"/>
            <a:ext cx="1247712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 Non-Chronological </a:t>
            </a:r>
            <a:r>
              <a:rPr lang="en-GB" dirty="0">
                <a:latin typeface="+mn-lt"/>
              </a:rPr>
              <a:t>report using, adjectives, verbs, time adverbs, rhetorical question, noun phrases, technical vocab, ‘when’ complex sentence, humour. </a:t>
            </a:r>
          </a:p>
        </p:txBody>
      </p:sp>
      <p:cxnSp>
        <p:nvCxnSpPr>
          <p:cNvPr id="166" name="Straight Connector 165"/>
          <p:cNvCxnSpPr>
            <a:cxnSpLocks/>
          </p:cNvCxnSpPr>
          <p:nvPr/>
        </p:nvCxnSpPr>
        <p:spPr>
          <a:xfrm>
            <a:off x="5548621" y="1711437"/>
            <a:ext cx="326160" cy="22274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89EA180A-42F6-4F86-AA69-3514F823F0B0}"/>
              </a:ext>
            </a:extLst>
          </p:cNvPr>
          <p:cNvCxnSpPr>
            <a:cxnSpLocks/>
          </p:cNvCxnSpPr>
          <p:nvPr/>
        </p:nvCxnSpPr>
        <p:spPr>
          <a:xfrm flipH="1" flipV="1">
            <a:off x="4347792" y="897759"/>
            <a:ext cx="269258" cy="13794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268">
            <a:extLst>
              <a:ext uri="{FF2B5EF4-FFF2-40B4-BE49-F238E27FC236}">
                <a16:creationId xmlns:a16="http://schemas.microsoft.com/office/drawing/2014/main" id="{F011D005-3127-430F-A616-3C17C2410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5590" y="9045230"/>
            <a:ext cx="1866457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Fiction: an adaption of a mystery story using,</a:t>
            </a:r>
            <a:r>
              <a:rPr lang="en-US" sz="800" dirty="0">
                <a:latin typeface="+mn-lt"/>
              </a:rPr>
              <a:t> rhyme, alliteration, verbs (power of 3), rhetorical questions, subjunctive form, pathetic fallacy , short sentences, metaphor, show not tell sentence, dialogue, prepositions</a:t>
            </a:r>
          </a:p>
        </p:txBody>
      </p:sp>
      <p:pic>
        <p:nvPicPr>
          <p:cNvPr id="107" name="Picture 106" descr="Fall Poetry Printables | The Sparrow's Home">
            <a:extLst>
              <a:ext uri="{FF2B5EF4-FFF2-40B4-BE49-F238E27FC236}">
                <a16:creationId xmlns:a16="http://schemas.microsoft.com/office/drawing/2014/main" id="{4B11EB09-2289-4475-BC7F-B91CE314FDFD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582" y="8163327"/>
            <a:ext cx="980066" cy="722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Picture 108" descr="The Wavell School - Design and Technology">
            <a:extLst>
              <a:ext uri="{FF2B5EF4-FFF2-40B4-BE49-F238E27FC236}">
                <a16:creationId xmlns:a16="http://schemas.microsoft.com/office/drawing/2014/main" id="{9B189F20-C469-4629-AEC2-B89D9F924311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53" y="7394961"/>
            <a:ext cx="711339" cy="60951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Block Arc 110">
            <a:extLst>
              <a:ext uri="{FF2B5EF4-FFF2-40B4-BE49-F238E27FC236}">
                <a16:creationId xmlns:a16="http://schemas.microsoft.com/office/drawing/2014/main" id="{5F33215A-FCF6-4086-9383-3F37C7E63204}"/>
              </a:ext>
            </a:extLst>
          </p:cNvPr>
          <p:cNvSpPr/>
          <p:nvPr/>
        </p:nvSpPr>
        <p:spPr>
          <a:xfrm rot="16200000">
            <a:off x="817422" y="7718339"/>
            <a:ext cx="1361856" cy="1526382"/>
          </a:xfrm>
          <a:prstGeom prst="blockArc">
            <a:avLst>
              <a:gd name="adj1" fmla="val 10826013"/>
              <a:gd name="adj2" fmla="val 390643"/>
              <a:gd name="adj3" fmla="val 2481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67" name="TextBox 268">
            <a:extLst>
              <a:ext uri="{FF2B5EF4-FFF2-40B4-BE49-F238E27FC236}">
                <a16:creationId xmlns:a16="http://schemas.microsoft.com/office/drawing/2014/main" id="{7912FF6A-9C28-4D25-BD45-C80F0D4AE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14" y="9226513"/>
            <a:ext cx="156686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Poetry: Poetry:  </a:t>
            </a:r>
            <a:r>
              <a:rPr lang="en-US" sz="800" dirty="0">
                <a:latin typeface="+mn-lt"/>
              </a:rPr>
              <a:t>Free verse using expanded noun phrases, precise verbs, rhyme, simile, metaphor, repetition.   </a:t>
            </a:r>
          </a:p>
        </p:txBody>
      </p:sp>
      <p:sp>
        <p:nvSpPr>
          <p:cNvPr id="14410" name="TextBox 127"/>
          <p:cNvSpPr txBox="1">
            <a:spLocks noChangeArrowheads="1"/>
          </p:cNvSpPr>
          <p:nvPr/>
        </p:nvSpPr>
        <p:spPr bwMode="auto">
          <a:xfrm>
            <a:off x="84393" y="8208351"/>
            <a:ext cx="1378972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Non-Fiction:   A review using </a:t>
            </a:r>
            <a:r>
              <a:rPr lang="en-US" sz="800" dirty="0">
                <a:latin typeface="+mn-lt"/>
              </a:rPr>
              <a:t>a statement, precise adjectives/adverbs, conjunction, complex sentence, expanded noun phrase, hyperbole, question, ‘because’ sentence.  </a:t>
            </a:r>
          </a:p>
        </p:txBody>
      </p:sp>
      <p:pic>
        <p:nvPicPr>
          <p:cNvPr id="113" name="Picture 112" descr="Climate Change | Concave AGRI">
            <a:extLst>
              <a:ext uri="{FF2B5EF4-FFF2-40B4-BE49-F238E27FC236}">
                <a16:creationId xmlns:a16="http://schemas.microsoft.com/office/drawing/2014/main" id="{8E969D29-70BB-4985-87A3-C87830275E62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489" y="7279802"/>
            <a:ext cx="862446" cy="78663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TextBox 268">
            <a:extLst>
              <a:ext uri="{FF2B5EF4-FFF2-40B4-BE49-F238E27FC236}">
                <a16:creationId xmlns:a16="http://schemas.microsoft.com/office/drawing/2014/main" id="{71C4F1D1-6F4A-4D95-998B-D42C7A95F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155" y="7169429"/>
            <a:ext cx="1049172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>
                <a:latin typeface="+mn-lt"/>
              </a:rPr>
              <a:t>Non-Fiction:  A magazine article using  </a:t>
            </a:r>
            <a:r>
              <a:rPr lang="en-GB" dirty="0">
                <a:latin typeface="+mn-lt"/>
              </a:rPr>
              <a:t>heading (question), repetition for effect, hyperbole, alliteration, cause &amp; effect language, adverb, conjunction ‘if’, ‘when’.   </a:t>
            </a:r>
            <a:endParaRPr lang="en-US" dirty="0">
              <a:latin typeface="+mn-lt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4FF9CB1F-1C2B-492B-9A79-D2436ED090C4}"/>
              </a:ext>
            </a:extLst>
          </p:cNvPr>
          <p:cNvSpPr/>
          <p:nvPr/>
        </p:nvSpPr>
        <p:spPr>
          <a:xfrm>
            <a:off x="5770318" y="5898780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2</a:t>
            </a:r>
          </a:p>
        </p:txBody>
      </p:sp>
      <p:pic>
        <p:nvPicPr>
          <p:cNvPr id="122" name="Picture 121" descr="9781406312195 Stone Age Boy">
            <a:extLst>
              <a:ext uri="{FF2B5EF4-FFF2-40B4-BE49-F238E27FC236}">
                <a16:creationId xmlns:a16="http://schemas.microsoft.com/office/drawing/2014/main" id="{E95BB10C-705D-47E1-A841-8FF93AA99DC4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385" y="6064798"/>
            <a:ext cx="688170" cy="83106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Text Box 255">
            <a:extLst>
              <a:ext uri="{FF2B5EF4-FFF2-40B4-BE49-F238E27FC236}">
                <a16:creationId xmlns:a16="http://schemas.microsoft.com/office/drawing/2014/main" id="{74CBBCDD-320C-4BD1-8A5A-429DB8E7F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721" y="5837197"/>
            <a:ext cx="1413114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 </a:t>
            </a:r>
            <a:r>
              <a:rPr lang="en-GB" dirty="0">
                <a:latin typeface="+mn-lt"/>
              </a:rPr>
              <a:t>Based on Stone Age Boy using, adjectives, precise verbs, repetition and feeling, complex sentence, preposition, repetition, adverbial descriptive noun phrase, direct speech.  </a:t>
            </a:r>
          </a:p>
        </p:txBody>
      </p:sp>
      <p:sp>
        <p:nvSpPr>
          <p:cNvPr id="125" name="Text Box 255">
            <a:extLst>
              <a:ext uri="{FF2B5EF4-FFF2-40B4-BE49-F238E27FC236}">
                <a16:creationId xmlns:a16="http://schemas.microsoft.com/office/drawing/2014/main" id="{0077024B-C5CC-4CA5-BC5D-AC3B58B26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03" y="5326622"/>
            <a:ext cx="1006534" cy="12772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 A comic tale using </a:t>
            </a:r>
            <a:r>
              <a:rPr lang="en-GB" dirty="0">
                <a:latin typeface="+mn-lt"/>
              </a:rPr>
              <a:t>conjunctions, alliteration, colon, simile, prefix, comparatives and superlatives, question, dialogue, preposition, adverb, inner thoughts, past perfect verbs, fairy tale phrases.   </a:t>
            </a:r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CB6F2014-2542-44A8-A348-CF236C59ED64}"/>
              </a:ext>
            </a:extLst>
          </p:cNvPr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426" y="6191792"/>
            <a:ext cx="941927" cy="8310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6968B978-0555-4CA9-B74D-47764F9CC3F5}"/>
              </a:ext>
            </a:extLst>
          </p:cNvPr>
          <p:cNvCxnSpPr>
            <a:cxnSpLocks/>
          </p:cNvCxnSpPr>
          <p:nvPr/>
        </p:nvCxnSpPr>
        <p:spPr>
          <a:xfrm>
            <a:off x="4466959" y="7199401"/>
            <a:ext cx="247004" cy="31803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Connector 370"/>
          <p:cNvCxnSpPr>
            <a:cxnSpLocks/>
          </p:cNvCxnSpPr>
          <p:nvPr/>
        </p:nvCxnSpPr>
        <p:spPr>
          <a:xfrm>
            <a:off x="1026359" y="6378404"/>
            <a:ext cx="213260" cy="28428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Picture 130">
            <a:extLst>
              <a:ext uri="{FF2B5EF4-FFF2-40B4-BE49-F238E27FC236}">
                <a16:creationId xmlns:a16="http://schemas.microsoft.com/office/drawing/2014/main" id="{6C354624-CFFC-4844-9900-0FF891E095EF}"/>
              </a:ext>
            </a:extLst>
          </p:cNvPr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664" y="4720417"/>
            <a:ext cx="980447" cy="9660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Straight Connector 144"/>
          <p:cNvCxnSpPr>
            <a:cxnSpLocks/>
            <a:stCxn id="240" idx="1"/>
          </p:cNvCxnSpPr>
          <p:nvPr/>
        </p:nvCxnSpPr>
        <p:spPr>
          <a:xfrm flipH="1">
            <a:off x="4387042" y="5390094"/>
            <a:ext cx="329184" cy="5851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268">
            <a:extLst>
              <a:ext uri="{FF2B5EF4-FFF2-40B4-BE49-F238E27FC236}">
                <a16:creationId xmlns:a16="http://schemas.microsoft.com/office/drawing/2014/main" id="{EFC4F2D3-C1F1-440D-BDF2-BC71D05EC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29" y="7204478"/>
            <a:ext cx="1429055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>
                <a:latin typeface="+mn-lt"/>
              </a:rPr>
              <a:t>Non-Fiction:  An explanation using, </a:t>
            </a:r>
            <a:r>
              <a:rPr lang="en-GB" dirty="0">
                <a:latin typeface="+mn-lt"/>
              </a:rPr>
              <a:t>heading (question), repetition for effect, hyperbole, alliteration, cause &amp; effect language, adverb, conjunction ‘if’, ‘when’.   </a:t>
            </a:r>
            <a:endParaRPr lang="en-US" dirty="0">
              <a:latin typeface="+mn-lt"/>
            </a:endParaRPr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6C1F9E60-4203-4003-BD64-88CA2C7D7F64}"/>
              </a:ext>
            </a:extLst>
          </p:cNvPr>
          <p:cNvCxnSpPr>
            <a:cxnSpLocks/>
          </p:cNvCxnSpPr>
          <p:nvPr/>
        </p:nvCxnSpPr>
        <p:spPr>
          <a:xfrm>
            <a:off x="2345590" y="7471553"/>
            <a:ext cx="241489" cy="22976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 Box 255">
            <a:extLst>
              <a:ext uri="{FF2B5EF4-FFF2-40B4-BE49-F238E27FC236}">
                <a16:creationId xmlns:a16="http://schemas.microsoft.com/office/drawing/2014/main" id="{2AFD59C9-4276-4731-BA6E-F619857B8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5270" y="3412495"/>
            <a:ext cx="1507241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Non-Fiction: Script for Factual Tour:  </a:t>
            </a:r>
            <a:r>
              <a:rPr lang="en-GB" sz="800" dirty="0">
                <a:latin typeface="+mn-lt"/>
              </a:rPr>
              <a:t>To understand the structure and language features of a guided factual tour</a:t>
            </a:r>
            <a:r>
              <a:rPr lang="en-GB" sz="800" dirty="0"/>
              <a:t>.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  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30A1B6C-B2F0-4BA9-9669-3C5DD4E5EFBB}"/>
              </a:ext>
            </a:extLst>
          </p:cNvPr>
          <p:cNvCxnSpPr>
            <a:cxnSpLocks/>
          </p:cNvCxnSpPr>
          <p:nvPr/>
        </p:nvCxnSpPr>
        <p:spPr>
          <a:xfrm flipH="1">
            <a:off x="6197703" y="3966745"/>
            <a:ext cx="225221" cy="24043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cxnSpLocks/>
          </p:cNvCxnSpPr>
          <p:nvPr/>
        </p:nvCxnSpPr>
        <p:spPr>
          <a:xfrm flipH="1" flipV="1">
            <a:off x="864508" y="3575983"/>
            <a:ext cx="323701" cy="26022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Oval 155">
            <a:extLst>
              <a:ext uri="{FF2B5EF4-FFF2-40B4-BE49-F238E27FC236}">
                <a16:creationId xmlns:a16="http://schemas.microsoft.com/office/drawing/2014/main" id="{65A2A1EA-88CB-403C-BFC5-4840033B6BDA}"/>
              </a:ext>
            </a:extLst>
          </p:cNvPr>
          <p:cNvSpPr/>
          <p:nvPr/>
        </p:nvSpPr>
        <p:spPr>
          <a:xfrm>
            <a:off x="181514" y="6777719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1</a:t>
            </a: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CC524D13-E6B3-49DD-BE7C-2EEAB9AA073A}"/>
              </a:ext>
            </a:extLst>
          </p:cNvPr>
          <p:cNvSpPr/>
          <p:nvPr/>
        </p:nvSpPr>
        <p:spPr>
          <a:xfrm>
            <a:off x="228611" y="4781625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3</a:t>
            </a: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C35DA256-9C37-4DA3-8CB8-CCF2B57F82D3}"/>
              </a:ext>
            </a:extLst>
          </p:cNvPr>
          <p:cNvSpPr/>
          <p:nvPr/>
        </p:nvSpPr>
        <p:spPr>
          <a:xfrm>
            <a:off x="1109662" y="3085285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4</a:t>
            </a:r>
          </a:p>
        </p:txBody>
      </p: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C8DFF1D0-04E9-4C8C-BFE8-9C11F0881D9A}"/>
              </a:ext>
            </a:extLst>
          </p:cNvPr>
          <p:cNvCxnSpPr>
            <a:cxnSpLocks/>
          </p:cNvCxnSpPr>
          <p:nvPr/>
        </p:nvCxnSpPr>
        <p:spPr>
          <a:xfrm>
            <a:off x="2757326" y="1782695"/>
            <a:ext cx="267764" cy="9176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ow to Draw a Rainbow for Kids - Really Easy Drawing Tutorial">
            <a:extLst>
              <a:ext uri="{FF2B5EF4-FFF2-40B4-BE49-F238E27FC236}">
                <a16:creationId xmlns:a16="http://schemas.microsoft.com/office/drawing/2014/main" id="{E5276B32-C290-4EE6-8262-E88583C83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845" y="166023"/>
            <a:ext cx="677509" cy="87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" name="Oval 168">
            <a:extLst>
              <a:ext uri="{FF2B5EF4-FFF2-40B4-BE49-F238E27FC236}">
                <a16:creationId xmlns:a16="http://schemas.microsoft.com/office/drawing/2014/main" id="{B19D3394-DF19-4E5B-AE4F-8336F572944C}"/>
              </a:ext>
            </a:extLst>
          </p:cNvPr>
          <p:cNvSpPr/>
          <p:nvPr/>
        </p:nvSpPr>
        <p:spPr>
          <a:xfrm>
            <a:off x="5921375" y="913893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6</a:t>
            </a: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F031BBE4-73C1-4A98-97CB-C32C5A0A0455}"/>
              </a:ext>
            </a:extLst>
          </p:cNvPr>
          <p:cNvSpPr/>
          <p:nvPr/>
        </p:nvSpPr>
        <p:spPr>
          <a:xfrm>
            <a:off x="2526556" y="95561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5</a:t>
            </a:r>
          </a:p>
        </p:txBody>
      </p: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74D851D3-14F6-4681-83AC-87D30BFC1E70}"/>
              </a:ext>
            </a:extLst>
          </p:cNvPr>
          <p:cNvCxnSpPr>
            <a:cxnSpLocks/>
          </p:cNvCxnSpPr>
          <p:nvPr/>
        </p:nvCxnSpPr>
        <p:spPr>
          <a:xfrm>
            <a:off x="3576862" y="6371848"/>
            <a:ext cx="316606" cy="18176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The River - Form 1 to From 3">
            <a:extLst>
              <a:ext uri="{FF2B5EF4-FFF2-40B4-BE49-F238E27FC236}">
                <a16:creationId xmlns:a16="http://schemas.microsoft.com/office/drawing/2014/main" id="{B47C69D8-9AAB-4732-A10E-CB48B7622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200" y="5544092"/>
            <a:ext cx="914936" cy="62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4" name="Straight Connector 143"/>
          <p:cNvCxnSpPr>
            <a:cxnSpLocks/>
          </p:cNvCxnSpPr>
          <p:nvPr/>
        </p:nvCxnSpPr>
        <p:spPr>
          <a:xfrm flipH="1">
            <a:off x="1927246" y="5210907"/>
            <a:ext cx="334295" cy="55421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16894</TotalTime>
  <Words>689</Words>
  <Application>Microsoft Office PowerPoint</Application>
  <PresentationFormat>A4 Paper (210x297 mm)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Wadebridge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Burrell, Grace</dc:creator>
  <cp:lastModifiedBy>Mrs Z. Adams</cp:lastModifiedBy>
  <cp:revision>423</cp:revision>
  <cp:lastPrinted>2021-07-08T08:37:48Z</cp:lastPrinted>
  <dcterms:created xsi:type="dcterms:W3CDTF">2019-10-28T16:02:33Z</dcterms:created>
  <dcterms:modified xsi:type="dcterms:W3CDTF">2025-04-09T13:42:33Z</dcterms:modified>
</cp:coreProperties>
</file>