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7" r:id="rId2"/>
  </p:sldIdLst>
  <p:sldSz cx="6858000" cy="9906000" type="A4"/>
  <p:notesSz cx="9926638" cy="14355763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sz="7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312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6CCFF"/>
    <a:srgbClr val="FFFFCC"/>
    <a:srgbClr val="FFD966"/>
    <a:srgbClr val="FEDEFC"/>
    <a:srgbClr val="FDCBFB"/>
    <a:srgbClr val="FF99FF"/>
    <a:srgbClr val="FF66CC"/>
    <a:srgbClr val="EAE50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496" autoAdjust="0"/>
    <p:restoredTop sz="94660"/>
  </p:normalViewPr>
  <p:slideViewPr>
    <p:cSldViewPr snapToGrid="0">
      <p:cViewPr>
        <p:scale>
          <a:sx n="200" d="100"/>
          <a:sy n="200" d="100"/>
        </p:scale>
        <p:origin x="144" y="-58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622715" y="0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2C831CF8-0D7B-4BB4-BC76-C1CD7EE68D0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286125" y="1795463"/>
            <a:ext cx="3354388" cy="48434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32714" tIns="66358" rIns="132714" bIns="66358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93458" y="6908036"/>
            <a:ext cx="7941310" cy="5652464"/>
          </a:xfrm>
          <a:prstGeom prst="rect">
            <a:avLst/>
          </a:prstGeom>
        </p:spPr>
        <p:txBody>
          <a:bodyPr vert="horz" lIns="132714" tIns="66358" rIns="132714" bIns="66358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13635118"/>
            <a:ext cx="4302337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7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622715" y="13635118"/>
            <a:ext cx="4302336" cy="720646"/>
          </a:xfrm>
          <a:prstGeom prst="rect">
            <a:avLst/>
          </a:prstGeom>
        </p:spPr>
        <p:txBody>
          <a:bodyPr vert="horz" lIns="132714" tIns="66358" rIns="132714" bIns="66358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7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92FBABDD-BD35-4DB9-93F6-671E3E1AD61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xfrm>
            <a:off x="3097213" y="1949450"/>
            <a:ext cx="3641725" cy="5259388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536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en-GB"/>
          </a:p>
        </p:txBody>
      </p:sp>
      <p:sp>
        <p:nvSpPr>
          <p:cNvPr id="1536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3818ADE-EB91-4864-AFB3-2E7F792BE00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1</a:t>
            </a:fld>
            <a:endParaRPr lang="en-US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CC75D3C-B33B-4941-A274-6732D7749B2E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AF7B50B-448B-4370-B960-2924F0A02D6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C60086-77ED-4BD1-A4CB-56721B59032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5129A0-B68C-469B-95C2-01089C75743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181A50-F7D2-4519-89CF-E4ABC24AF922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5175BD-711D-4164-8727-900E44C6D522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C74F8-A10E-4CFC-BD31-B027E2804376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072D91-6965-46A8-80D7-7BF17063ED60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DF8470-52C5-4B30-9DC5-129E2223019F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52FB9B-AE0B-456E-9D31-AB015296518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D028B64-6352-4F2C-AAB1-1CC87984BC56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FDAEB1-7E7A-4280-B77F-90087A6427FE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78A7E7-A49D-4FC6-B2A3-A76BDEF407A1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063774-8877-4596-A569-8BBC1D770EDD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CF335-54A3-4E74-BC8E-8443D898FF4F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A97222-C727-40F4-9EF2-DB9F33128F2B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E53D897-212C-4291-B3FD-F8873AE69873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64D77DA-3F03-48B8-A664-962F10606D7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47B65-24DA-410C-B035-F9F0683DB3D9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F30B7-1DD8-430B-92C7-DC91AA74402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382C7C-31C2-49AB-8DC8-C6BE8D4C44AA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E6670EF-3D2A-490C-8F65-B424911D4A1C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71488" y="527050"/>
            <a:ext cx="5915025" cy="1914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6838"/>
            <a:ext cx="5915025" cy="628491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C074C1FD-E465-4808-A41E-83DA3B08AFFD}" type="datetimeFigureOut">
              <a:rPr lang="en-GB"/>
              <a:pPr>
                <a:defRPr/>
              </a:pPr>
              <a:t>04/07/2023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2100"/>
            <a:ext cx="2314575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2100"/>
            <a:ext cx="1543050" cy="5270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9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E28B3341-ACC5-4BC7-86AF-FC1E093BD1B8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70" r:id="rId2"/>
    <p:sldLayoutId id="2147483669" r:id="rId3"/>
    <p:sldLayoutId id="2147483668" r:id="rId4"/>
    <p:sldLayoutId id="2147483667" r:id="rId5"/>
    <p:sldLayoutId id="2147483666" r:id="rId6"/>
    <p:sldLayoutId id="2147483665" r:id="rId7"/>
    <p:sldLayoutId id="2147483664" r:id="rId8"/>
    <p:sldLayoutId id="2147483663" r:id="rId9"/>
    <p:sldLayoutId id="2147483662" r:id="rId10"/>
    <p:sldLayoutId id="2147483661" r:id="rId11"/>
  </p:sldLayoutIdLst>
  <p:txStyles>
    <p:titleStyle>
      <a:lvl1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itchFamily="34" charset="0"/>
        </a:defRPr>
      </a:lvl9pPr>
    </p:titleStyle>
    <p:bodyStyle>
      <a:lvl1pPr marL="171450" indent="-171450" algn="l" defTabSz="685800" rtl="0" fontAlgn="base">
        <a:lnSpc>
          <a:spcPct val="90000"/>
        </a:lnSpc>
        <a:spcBef>
          <a:spcPts val="750"/>
        </a:spcBef>
        <a:spcAft>
          <a:spcPct val="0"/>
        </a:spcAft>
        <a:buFont typeface="Arial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fontAlgn="base">
        <a:lnSpc>
          <a:spcPct val="90000"/>
        </a:lnSpc>
        <a:spcBef>
          <a:spcPts val="375"/>
        </a:spcBef>
        <a:spcAft>
          <a:spcPct val="0"/>
        </a:spcAft>
        <a:buFont typeface="Arial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jpe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1.png"/><Relationship Id="rId21" Type="http://schemas.openxmlformats.org/officeDocument/2006/relationships/image" Target="../media/image19.jpeg"/><Relationship Id="rId7" Type="http://schemas.openxmlformats.org/officeDocument/2006/relationships/image" Target="../media/image5.jpeg"/><Relationship Id="rId12" Type="http://schemas.openxmlformats.org/officeDocument/2006/relationships/image" Target="../media/image10.jpeg"/><Relationship Id="rId17" Type="http://schemas.openxmlformats.org/officeDocument/2006/relationships/image" Target="../media/image15.jpe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jpe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jpeg"/><Relationship Id="rId24" Type="http://schemas.openxmlformats.org/officeDocument/2006/relationships/image" Target="../media/image22.jpeg"/><Relationship Id="rId5" Type="http://schemas.openxmlformats.org/officeDocument/2006/relationships/image" Target="../media/image3.jpeg"/><Relationship Id="rId15" Type="http://schemas.openxmlformats.org/officeDocument/2006/relationships/image" Target="../media/image13.jpeg"/><Relationship Id="rId23" Type="http://schemas.openxmlformats.org/officeDocument/2006/relationships/image" Target="../media/image21.jpeg"/><Relationship Id="rId10" Type="http://schemas.openxmlformats.org/officeDocument/2006/relationships/image" Target="../media/image8.jpeg"/><Relationship Id="rId19" Type="http://schemas.openxmlformats.org/officeDocument/2006/relationships/image" Target="../media/image17.jpeg"/><Relationship Id="rId4" Type="http://schemas.openxmlformats.org/officeDocument/2006/relationships/image" Target="../media/image2.jpeg"/><Relationship Id="rId9" Type="http://schemas.openxmlformats.org/officeDocument/2006/relationships/image" Target="../media/image7.jpeg"/><Relationship Id="rId14" Type="http://schemas.openxmlformats.org/officeDocument/2006/relationships/image" Target="../media/image12.jpeg"/><Relationship Id="rId22" Type="http://schemas.openxmlformats.org/officeDocument/2006/relationships/image" Target="../media/image2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Rectangle 148">
            <a:extLst>
              <a:ext uri="{FF2B5EF4-FFF2-40B4-BE49-F238E27FC236}">
                <a16:creationId xmlns:a16="http://schemas.microsoft.com/office/drawing/2014/main" id="{D74FAC61-A8E8-4913-BCF5-38A56817AA2A}"/>
              </a:ext>
            </a:extLst>
          </p:cNvPr>
          <p:cNvSpPr/>
          <p:nvPr/>
        </p:nvSpPr>
        <p:spPr>
          <a:xfrm>
            <a:off x="1287218" y="5367677"/>
            <a:ext cx="4483100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41A53F94-560E-43B7-AADF-8792476EA36C}"/>
              </a:ext>
            </a:extLst>
          </p:cNvPr>
          <p:cNvSpPr/>
          <p:nvPr/>
        </p:nvSpPr>
        <p:spPr>
          <a:xfrm>
            <a:off x="715540" y="387099"/>
            <a:ext cx="5570936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168" name="Block Arc 167">
            <a:extLst>
              <a:ext uri="{FF2B5EF4-FFF2-40B4-BE49-F238E27FC236}">
                <a16:creationId xmlns:a16="http://schemas.microsoft.com/office/drawing/2014/main" id="{C744BF4E-B408-4700-B588-E161F1CC00DB}"/>
              </a:ext>
            </a:extLst>
          </p:cNvPr>
          <p:cNvSpPr/>
          <p:nvPr/>
        </p:nvSpPr>
        <p:spPr>
          <a:xfrm rot="5400000" flipH="1">
            <a:off x="5327254" y="6716818"/>
            <a:ext cx="1554163" cy="1276350"/>
          </a:xfrm>
          <a:prstGeom prst="blockArc">
            <a:avLst>
              <a:gd name="adj1" fmla="val 10800009"/>
              <a:gd name="adj2" fmla="val 1572"/>
              <a:gd name="adj3" fmla="val 27649"/>
            </a:avLst>
          </a:prstGeom>
          <a:solidFill>
            <a:srgbClr val="FFD96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5" name="Block Arc 14"/>
          <p:cNvSpPr/>
          <p:nvPr/>
        </p:nvSpPr>
        <p:spPr>
          <a:xfrm rot="16200000">
            <a:off x="815028" y="7739080"/>
            <a:ext cx="1361856" cy="1526382"/>
          </a:xfrm>
          <a:prstGeom prst="blockArc">
            <a:avLst>
              <a:gd name="adj1" fmla="val 10826013"/>
              <a:gd name="adj2" fmla="val 390643"/>
              <a:gd name="adj3" fmla="val 24814"/>
            </a:avLst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14" name="Rectangle 113"/>
          <p:cNvSpPr/>
          <p:nvPr/>
        </p:nvSpPr>
        <p:spPr>
          <a:xfrm>
            <a:off x="1184329" y="8791505"/>
            <a:ext cx="5133174" cy="3429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3" name="Rectangle 132"/>
          <p:cNvSpPr/>
          <p:nvPr/>
        </p:nvSpPr>
        <p:spPr>
          <a:xfrm>
            <a:off x="1513540" y="7806681"/>
            <a:ext cx="4601963" cy="34925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5" name="Rectangle 134"/>
          <p:cNvSpPr/>
          <p:nvPr/>
        </p:nvSpPr>
        <p:spPr>
          <a:xfrm>
            <a:off x="1231767" y="6543308"/>
            <a:ext cx="4993903" cy="3683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36" name="Block Arc 135"/>
          <p:cNvSpPr/>
          <p:nvPr/>
        </p:nvSpPr>
        <p:spPr>
          <a:xfrm rot="16200000">
            <a:off x="504535" y="5518562"/>
            <a:ext cx="1506538" cy="1250950"/>
          </a:xfrm>
          <a:prstGeom prst="blockArc">
            <a:avLst>
              <a:gd name="adj1" fmla="val 10532807"/>
              <a:gd name="adj2" fmla="val 263439"/>
              <a:gd name="adj3" fmla="val 28511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140" name="Block Arc 139"/>
          <p:cNvSpPr/>
          <p:nvPr/>
        </p:nvSpPr>
        <p:spPr>
          <a:xfrm rot="5400000" flipH="1">
            <a:off x="4581526" y="4314825"/>
            <a:ext cx="1560512" cy="1309687"/>
          </a:xfrm>
          <a:prstGeom prst="blockArc">
            <a:avLst>
              <a:gd name="adj1" fmla="val 10800000"/>
              <a:gd name="adj2" fmla="val 1517"/>
              <a:gd name="adj3" fmla="val 26435"/>
            </a:avLst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>
              <a:solidFill>
                <a:schemeClr val="tx1"/>
              </a:solidFill>
            </a:endParaRPr>
          </a:p>
        </p:txBody>
      </p:sp>
      <p:sp>
        <p:nvSpPr>
          <p:cNvPr id="142" name="Rectangle 141"/>
          <p:cNvSpPr/>
          <p:nvPr/>
        </p:nvSpPr>
        <p:spPr>
          <a:xfrm>
            <a:off x="801688" y="4181784"/>
            <a:ext cx="4621212" cy="36799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143" name="Block Arc 142"/>
          <p:cNvSpPr/>
          <p:nvPr/>
        </p:nvSpPr>
        <p:spPr>
          <a:xfrm rot="16200000">
            <a:off x="127962" y="3188932"/>
            <a:ext cx="1573226" cy="1053996"/>
          </a:xfrm>
          <a:prstGeom prst="blockArc">
            <a:avLst>
              <a:gd name="adj1" fmla="val 11020613"/>
              <a:gd name="adj2" fmla="val 156513"/>
              <a:gd name="adj3" fmla="val 28217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4" name="Block Arc 213"/>
          <p:cNvSpPr/>
          <p:nvPr/>
        </p:nvSpPr>
        <p:spPr>
          <a:xfrm rot="5400000" flipH="1">
            <a:off x="4890295" y="1830553"/>
            <a:ext cx="1590675" cy="1249362"/>
          </a:xfrm>
          <a:prstGeom prst="blockArc">
            <a:avLst>
              <a:gd name="adj1" fmla="val 10800000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15" name="Rectangle 214"/>
          <p:cNvSpPr/>
          <p:nvPr/>
        </p:nvSpPr>
        <p:spPr>
          <a:xfrm>
            <a:off x="936625" y="2943225"/>
            <a:ext cx="4811713" cy="339725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2" name="Rectangle 41"/>
          <p:cNvSpPr/>
          <p:nvPr/>
        </p:nvSpPr>
        <p:spPr>
          <a:xfrm>
            <a:off x="384330" y="1572767"/>
            <a:ext cx="4918075" cy="354012"/>
          </a:xfrm>
          <a:prstGeom prst="rect">
            <a:avLst/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46" name="Triangle 45"/>
          <p:cNvSpPr/>
          <p:nvPr/>
        </p:nvSpPr>
        <p:spPr>
          <a:xfrm rot="5400000">
            <a:off x="6226195" y="350586"/>
            <a:ext cx="527050" cy="412750"/>
          </a:xfrm>
          <a:prstGeom prst="triangle">
            <a:avLst>
              <a:gd name="adj" fmla="val 45360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230" name="Oval 229"/>
          <p:cNvSpPr/>
          <p:nvPr/>
        </p:nvSpPr>
        <p:spPr>
          <a:xfrm>
            <a:off x="5669205" y="8388562"/>
            <a:ext cx="711200" cy="733425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/>
          </a:p>
        </p:txBody>
      </p:sp>
      <p:sp>
        <p:nvSpPr>
          <p:cNvPr id="231" name="Oval 230"/>
          <p:cNvSpPr/>
          <p:nvPr/>
        </p:nvSpPr>
        <p:spPr>
          <a:xfrm>
            <a:off x="5776888" y="8485982"/>
            <a:ext cx="509588" cy="5080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 dirty="0"/>
          </a:p>
        </p:txBody>
      </p:sp>
      <p:sp>
        <p:nvSpPr>
          <p:cNvPr id="54" name="TextBox 53"/>
          <p:cNvSpPr txBox="1"/>
          <p:nvPr/>
        </p:nvSpPr>
        <p:spPr>
          <a:xfrm>
            <a:off x="5722667" y="8576799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autumn term </a:t>
            </a:r>
          </a:p>
        </p:txBody>
      </p:sp>
      <p:sp>
        <p:nvSpPr>
          <p:cNvPr id="14375" name="TextBox 268"/>
          <p:cNvSpPr txBox="1">
            <a:spLocks noChangeArrowheads="1"/>
          </p:cNvSpPr>
          <p:nvPr/>
        </p:nvSpPr>
        <p:spPr bwMode="auto">
          <a:xfrm>
            <a:off x="2170432" y="8886005"/>
            <a:ext cx="1975656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Non-Fiction:  A holiday brochure &amp; postcard using </a:t>
            </a:r>
            <a:r>
              <a:rPr lang="en-US" sz="800" dirty="0">
                <a:latin typeface="+mn-lt"/>
              </a:rPr>
              <a:t> pun, rhyme, prefix –super, rhetorical question (hook), direct address, complex sentence, simile, adjectives, imperatives verbs (power of 3) ‘relax, recline, unwind’, alliteration, hyperbole using superlatives, comfiest, softest…</a:t>
            </a:r>
          </a:p>
        </p:txBody>
      </p:sp>
      <p:pic>
        <p:nvPicPr>
          <p:cNvPr id="14383" name="Picture 47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364093" y="8704852"/>
            <a:ext cx="387350" cy="387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410" name="TextBox 127"/>
          <p:cNvSpPr txBox="1">
            <a:spLocks noChangeArrowheads="1"/>
          </p:cNvSpPr>
          <p:nvPr/>
        </p:nvSpPr>
        <p:spPr bwMode="auto">
          <a:xfrm>
            <a:off x="237944" y="8976909"/>
            <a:ext cx="1702164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Fiction:  An adaptation/innovation </a:t>
            </a:r>
            <a:r>
              <a:rPr lang="en-US" dirty="0">
                <a:latin typeface="+mn-lt"/>
              </a:rPr>
              <a:t>using repetition for emphasis, adverb, simile, dialogue, conjunction, short sentences, onomatopoeia, ellipsis, adjectives, complex sentence, relative clause, imagery, short sentences, expanded noun phrase.  </a:t>
            </a:r>
          </a:p>
        </p:txBody>
      </p:sp>
      <p:sp>
        <p:nvSpPr>
          <p:cNvPr id="14413" name="TextBox 143"/>
          <p:cNvSpPr txBox="1">
            <a:spLocks noChangeArrowheads="1"/>
          </p:cNvSpPr>
          <p:nvPr/>
        </p:nvSpPr>
        <p:spPr bwMode="auto">
          <a:xfrm>
            <a:off x="4295804" y="9170588"/>
            <a:ext cx="2420442" cy="70788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800" b="1" dirty="0">
                <a:latin typeface="+mn-lt"/>
              </a:rPr>
              <a:t>Fiction:</a:t>
            </a:r>
            <a:r>
              <a:rPr lang="en-GB" sz="800" dirty="0">
                <a:latin typeface="+mn-lt"/>
              </a:rPr>
              <a:t>  </a:t>
            </a:r>
            <a:r>
              <a:rPr lang="en-GB" sz="800" b="1" dirty="0">
                <a:latin typeface="+mn-lt"/>
              </a:rPr>
              <a:t>An adaptation of a traditional tale using </a:t>
            </a:r>
            <a:r>
              <a:rPr lang="en-GB" sz="800" dirty="0">
                <a:latin typeface="+mn-lt"/>
              </a:rPr>
              <a:t>verbs, adverbs, alliteration, simile, prepositions, question, singular apostrophe/plural apostrophe, personification, repetition for effect, pathetic fallacy, complex sentence.   </a:t>
            </a:r>
          </a:p>
        </p:txBody>
      </p:sp>
      <p:sp>
        <p:nvSpPr>
          <p:cNvPr id="14591" name="Text Box 255"/>
          <p:cNvSpPr txBox="1">
            <a:spLocks noChangeArrowheads="1"/>
          </p:cNvSpPr>
          <p:nvPr/>
        </p:nvSpPr>
        <p:spPr bwMode="auto">
          <a:xfrm>
            <a:off x="1428646" y="6759634"/>
            <a:ext cx="1413114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Poetry:  Victorian nonsense verse using, </a:t>
            </a:r>
            <a:r>
              <a:rPr lang="en-GB" dirty="0"/>
              <a:t>precise adjectives, rhythm, alliteration, personification, metaphor, imagery, repetition for effect.  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7659BDFD-477C-4E34-A0FC-369B68D5CABB}"/>
              </a:ext>
            </a:extLst>
          </p:cNvPr>
          <p:cNvSpPr/>
          <p:nvPr/>
        </p:nvSpPr>
        <p:spPr>
          <a:xfrm>
            <a:off x="6152505" y="5640617"/>
            <a:ext cx="652319" cy="646204"/>
          </a:xfrm>
          <a:prstGeom prst="ellipse">
            <a:avLst/>
          </a:prstGeom>
          <a:solidFill>
            <a:srgbClr val="92D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EF9582D4-8A4C-4037-8FCA-F9A0C7E18A5C}"/>
              </a:ext>
            </a:extLst>
          </p:cNvPr>
          <p:cNvSpPr/>
          <p:nvPr/>
        </p:nvSpPr>
        <p:spPr>
          <a:xfrm>
            <a:off x="6218324" y="5702715"/>
            <a:ext cx="524187" cy="514495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95" name="TextBox 194">
            <a:extLst>
              <a:ext uri="{FF2B5EF4-FFF2-40B4-BE49-F238E27FC236}">
                <a16:creationId xmlns:a16="http://schemas.microsoft.com/office/drawing/2014/main" id="{8429A916-91EB-4E2C-83F3-68C8AAC7DDD0}"/>
              </a:ext>
            </a:extLst>
          </p:cNvPr>
          <p:cNvSpPr txBox="1"/>
          <p:nvPr/>
        </p:nvSpPr>
        <p:spPr>
          <a:xfrm>
            <a:off x="6158874" y="5768940"/>
            <a:ext cx="652319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000" b="1" dirty="0">
                <a:latin typeface="+mn-lt"/>
                <a:cs typeface="+mn-cs"/>
              </a:rPr>
              <a:t>spring term </a:t>
            </a:r>
          </a:p>
        </p:txBody>
      </p:sp>
      <p:sp>
        <p:nvSpPr>
          <p:cNvPr id="319" name="Text Box 255">
            <a:extLst>
              <a:ext uri="{FF2B5EF4-FFF2-40B4-BE49-F238E27FC236}">
                <a16:creationId xmlns:a16="http://schemas.microsoft.com/office/drawing/2014/main" id="{B7442943-E366-4FF4-98C4-A00D56CBED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310" y="2291547"/>
            <a:ext cx="1241211" cy="10618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Non-Fiction: a persuasive letter using, </a:t>
            </a:r>
            <a:r>
              <a:rPr lang="en-GB" dirty="0"/>
              <a:t>contrasting conjunctions, adjectives, verbs, power of 3, alliteration, adverbs, persuasive language, simile, </a:t>
            </a:r>
            <a:r>
              <a:rPr lang="en-GB" i="1" dirty="0"/>
              <a:t>quotes, plea – power of </a:t>
            </a:r>
            <a:r>
              <a:rPr lang="en-GB" dirty="0"/>
              <a:t>3,, snappy slogan.  </a:t>
            </a:r>
          </a:p>
        </p:txBody>
      </p:sp>
      <p:sp>
        <p:nvSpPr>
          <p:cNvPr id="327" name="Oval 326">
            <a:extLst>
              <a:ext uri="{FF2B5EF4-FFF2-40B4-BE49-F238E27FC236}">
                <a16:creationId xmlns:a16="http://schemas.microsoft.com/office/drawing/2014/main" id="{2EEEB394-0CBE-4001-B1F8-1E530204BFE8}"/>
              </a:ext>
            </a:extLst>
          </p:cNvPr>
          <p:cNvSpPr/>
          <p:nvPr/>
        </p:nvSpPr>
        <p:spPr>
          <a:xfrm>
            <a:off x="279393" y="3948743"/>
            <a:ext cx="817726" cy="754011"/>
          </a:xfrm>
          <a:prstGeom prst="ellipse">
            <a:avLst/>
          </a:prstGeom>
          <a:solidFill>
            <a:srgbClr val="66CC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29" name="Oval 328">
            <a:extLst>
              <a:ext uri="{FF2B5EF4-FFF2-40B4-BE49-F238E27FC236}">
                <a16:creationId xmlns:a16="http://schemas.microsoft.com/office/drawing/2014/main" id="{F2B35E89-9DF4-4A0C-A3DA-61EC7A6534F3}"/>
              </a:ext>
            </a:extLst>
          </p:cNvPr>
          <p:cNvSpPr/>
          <p:nvPr/>
        </p:nvSpPr>
        <p:spPr>
          <a:xfrm>
            <a:off x="372896" y="4041859"/>
            <a:ext cx="630721" cy="574864"/>
          </a:xfrm>
          <a:prstGeom prst="ellipse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>
              <a:solidFill>
                <a:schemeClr val="tx1"/>
              </a:solidFill>
            </a:endParaRPr>
          </a:p>
        </p:txBody>
      </p:sp>
      <p:sp>
        <p:nvSpPr>
          <p:cNvPr id="330" name="Rectangle 18">
            <a:extLst>
              <a:ext uri="{FF2B5EF4-FFF2-40B4-BE49-F238E27FC236}">
                <a16:creationId xmlns:a16="http://schemas.microsoft.com/office/drawing/2014/main" id="{0B9804E8-0CB2-4F55-810E-71F9201DC4D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0424" y="4122101"/>
            <a:ext cx="630721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US" sz="1000" b="1" dirty="0">
                <a:latin typeface="Calibri" pitchFamily="34" charset="0"/>
              </a:rPr>
              <a:t>summer</a:t>
            </a:r>
          </a:p>
          <a:p>
            <a:pPr algn="ctr"/>
            <a:r>
              <a:rPr lang="en-US" sz="1000" b="1" dirty="0">
                <a:latin typeface="Calibri" pitchFamily="34" charset="0"/>
              </a:rPr>
              <a:t> term      </a:t>
            </a:r>
          </a:p>
        </p:txBody>
      </p:sp>
      <p:cxnSp>
        <p:nvCxnSpPr>
          <p:cNvPr id="342" name="Straight Connector 341">
            <a:extLst>
              <a:ext uri="{FF2B5EF4-FFF2-40B4-BE49-F238E27FC236}">
                <a16:creationId xmlns:a16="http://schemas.microsoft.com/office/drawing/2014/main" id="{B754F4C6-9E76-4CF3-8569-F7DAF21EFCDE}"/>
              </a:ext>
            </a:extLst>
          </p:cNvPr>
          <p:cNvCxnSpPr>
            <a:cxnSpLocks/>
          </p:cNvCxnSpPr>
          <p:nvPr/>
        </p:nvCxnSpPr>
        <p:spPr>
          <a:xfrm flipH="1">
            <a:off x="497084" y="385273"/>
            <a:ext cx="128368" cy="23245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2" name="TextBox 268">
            <a:extLst>
              <a:ext uri="{FF2B5EF4-FFF2-40B4-BE49-F238E27FC236}">
                <a16:creationId xmlns:a16="http://schemas.microsoft.com/office/drawing/2014/main" id="{5501980B-66DF-4B79-A4BC-CD7E33299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41284" y="7392116"/>
            <a:ext cx="1180390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b="1" dirty="0">
                <a:latin typeface="+mn-lt"/>
              </a:rPr>
              <a:t>Fiction: A persuasive letter using </a:t>
            </a:r>
            <a:r>
              <a:rPr lang="en-US" dirty="0">
                <a:latin typeface="+mn-lt"/>
              </a:rPr>
              <a:t>persuasive language, hyperbole, fronted adverbial, rhetorical question, precise verbs and adjectives, precise nouns.  </a:t>
            </a:r>
          </a:p>
        </p:txBody>
      </p:sp>
      <p:sp>
        <p:nvSpPr>
          <p:cNvPr id="193" name="Text Box 255">
            <a:extLst>
              <a:ext uri="{FF2B5EF4-FFF2-40B4-BE49-F238E27FC236}">
                <a16:creationId xmlns:a16="http://schemas.microsoft.com/office/drawing/2014/main" id="{C20D60C1-82BE-425F-8E04-CA72E92BE2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49" y="5336836"/>
            <a:ext cx="1464163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  <a:cs typeface="Arial" panose="020B0604020202020204" pitchFamily="34" charset="0"/>
              </a:rPr>
              <a:t>Non-Fiction: A newspaper report using </a:t>
            </a:r>
            <a:r>
              <a:rPr lang="en-GB" dirty="0">
                <a:latin typeface="+mn-lt"/>
                <a:cs typeface="Arial" panose="020B0604020202020204" pitchFamily="34" charset="0"/>
              </a:rPr>
              <a:t>headline (pun), strapline (alliteration), 5W questions, precise verbs, since clause, simile, expanded noun phrase, action &amp; hyperbole, quote, subordinate ‘if’, reported speech.  </a:t>
            </a:r>
          </a:p>
        </p:txBody>
      </p:sp>
      <p:sp>
        <p:nvSpPr>
          <p:cNvPr id="198" name="Text Box 255">
            <a:extLst>
              <a:ext uri="{FF2B5EF4-FFF2-40B4-BE49-F238E27FC236}">
                <a16:creationId xmlns:a16="http://schemas.microsoft.com/office/drawing/2014/main" id="{4453BF6D-D559-4A40-9F30-7F6C1F459A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1760" y="4403784"/>
            <a:ext cx="2311809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Fiction:  An innovation using,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expanded noun phrase, simile, repetition for effect, metaphor, onomatopoeia, relative clause,  fronted adverbials, complex sentence, alliteration, speech/dialogue, </a:t>
            </a:r>
            <a:r>
              <a:rPr lang="en-GB" dirty="0"/>
              <a:t>Contrasting conjunctions – </a:t>
            </a:r>
            <a:r>
              <a:rPr lang="en-GB" i="1" dirty="0"/>
              <a:t>‘She was struck by how dark and dingy the caravan was, compared to the bright, vibrant rainforest’</a:t>
            </a:r>
            <a:endParaRPr lang="en-GB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09" name="Text Box 255">
            <a:extLst>
              <a:ext uri="{FF2B5EF4-FFF2-40B4-BE49-F238E27FC236}">
                <a16:creationId xmlns:a16="http://schemas.microsoft.com/office/drawing/2014/main" id="{95D0B7B5-2C11-446A-BD33-BA5E0AAC43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4981" y="3735666"/>
            <a:ext cx="1542438" cy="846386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 A playscript using </a:t>
            </a:r>
            <a:r>
              <a:rPr lang="en-GB" dirty="0"/>
              <a:t>characterisation (scene-setting), feeling (stage-direction), simile (exaggeration), expanded noun phrase, repetition, scene setting (summarising), dialogue (showing feelings), adverb (stage direction).  </a:t>
            </a:r>
          </a:p>
        </p:txBody>
      </p:sp>
      <p:sp>
        <p:nvSpPr>
          <p:cNvPr id="218" name="Text Box 255">
            <a:extLst>
              <a:ext uri="{FF2B5EF4-FFF2-40B4-BE49-F238E27FC236}">
                <a16:creationId xmlns:a16="http://schemas.microsoft.com/office/drawing/2014/main" id="{2852B7A1-6F88-42F5-B9D3-A0113B4C0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1163" y="2498051"/>
            <a:ext cx="1542438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An adaptation of an adventure using,</a:t>
            </a:r>
            <a:r>
              <a:rPr lang="en-GB" dirty="0"/>
              <a:t> time adverbial, simile, personification, kenning, complex sentence, ‘if only’, contracted form, dialogue, personification, adverbial phrase ‘how’, repetition for effect,  pathetic fallacy, power of 3.  </a:t>
            </a:r>
          </a:p>
        </p:txBody>
      </p:sp>
      <p:sp>
        <p:nvSpPr>
          <p:cNvPr id="225" name="Block Arc 224">
            <a:extLst>
              <a:ext uri="{FF2B5EF4-FFF2-40B4-BE49-F238E27FC236}">
                <a16:creationId xmlns:a16="http://schemas.microsoft.com/office/drawing/2014/main" id="{A99B6894-55E0-4BC4-A590-75F22536794C}"/>
              </a:ext>
            </a:extLst>
          </p:cNvPr>
          <p:cNvSpPr/>
          <p:nvPr/>
        </p:nvSpPr>
        <p:spPr>
          <a:xfrm rot="15889358" flipH="1">
            <a:off x="-152223" y="514264"/>
            <a:ext cx="1710521" cy="1261913"/>
          </a:xfrm>
          <a:prstGeom prst="blockArc">
            <a:avLst>
              <a:gd name="adj1" fmla="val 9685985"/>
              <a:gd name="adj2" fmla="val 1572"/>
              <a:gd name="adj3" fmla="val 27649"/>
            </a:avLst>
          </a:prstGeom>
          <a:solidFill>
            <a:srgbClr val="66CC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011">
              <a:solidFill>
                <a:schemeClr val="tx1"/>
              </a:solidFill>
            </a:endParaRPr>
          </a:p>
        </p:txBody>
      </p:sp>
      <p:sp>
        <p:nvSpPr>
          <p:cNvPr id="238" name="Text Box 255">
            <a:extLst>
              <a:ext uri="{FF2B5EF4-FFF2-40B4-BE49-F238E27FC236}">
                <a16:creationId xmlns:a16="http://schemas.microsoft.com/office/drawing/2014/main" id="{808D5331-CC9D-4F66-B0BC-6525CB753B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3623" y="1702778"/>
            <a:ext cx="1542438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Poetry:  Rhyming verse an adaptation of ‘The Moon’ by R.L Stevenson using </a:t>
            </a:r>
            <a:r>
              <a:rPr lang="en-GB" dirty="0"/>
              <a:t>personification, rhyme, alliteration, simile, metaphor, precise adjectives, verbs and adjectives.  </a:t>
            </a:r>
          </a:p>
        </p:txBody>
      </p:sp>
      <p:pic>
        <p:nvPicPr>
          <p:cNvPr id="105" name="Picture 104">
            <a:extLst>
              <a:ext uri="{FF2B5EF4-FFF2-40B4-BE49-F238E27FC236}">
                <a16:creationId xmlns:a16="http://schemas.microsoft.com/office/drawing/2014/main" id="{066C0076-A8EE-45A8-BB36-745BE932F0EB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522" y="7667214"/>
            <a:ext cx="737599" cy="68115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A7DB1291-5620-41BC-B537-18405E012816}"/>
              </a:ext>
            </a:extLst>
          </p:cNvPr>
          <p:cNvCxnSpPr>
            <a:cxnSpLocks/>
          </p:cNvCxnSpPr>
          <p:nvPr/>
        </p:nvCxnSpPr>
        <p:spPr>
          <a:xfrm flipH="1">
            <a:off x="5602856" y="7997145"/>
            <a:ext cx="404752" cy="21039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Straight Connector 150">
            <a:extLst>
              <a:ext uri="{FF2B5EF4-FFF2-40B4-BE49-F238E27FC236}">
                <a16:creationId xmlns:a16="http://schemas.microsoft.com/office/drawing/2014/main" id="{9BF70AC4-9365-46BF-8D7F-D4EDDC05F122}"/>
              </a:ext>
            </a:extLst>
          </p:cNvPr>
          <p:cNvCxnSpPr>
            <a:cxnSpLocks/>
          </p:cNvCxnSpPr>
          <p:nvPr/>
        </p:nvCxnSpPr>
        <p:spPr>
          <a:xfrm flipH="1">
            <a:off x="2687379" y="5119288"/>
            <a:ext cx="184223" cy="25889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2" name="Text Box 255">
            <a:extLst>
              <a:ext uri="{FF2B5EF4-FFF2-40B4-BE49-F238E27FC236}">
                <a16:creationId xmlns:a16="http://schemas.microsoft.com/office/drawing/2014/main" id="{2ED23158-C7B3-4050-89D8-4DA45E3A6A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95929" y="1413133"/>
            <a:ext cx="1179936" cy="1384995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Non-Fiction:  An explanation using</a:t>
            </a:r>
            <a:r>
              <a:rPr lang="en-GB" dirty="0"/>
              <a:t>, heading (question), repetition for effect, alliteration, adjectives and technical language, time adverbial and precise verb, adverb and imperative verb, question and ‘because’ sentence disclaimer, conjunction ‘if’, ‘when’.  </a:t>
            </a:r>
          </a:p>
        </p:txBody>
      </p:sp>
      <p:pic>
        <p:nvPicPr>
          <p:cNvPr id="106" name="Picture 105" descr="Aladdin and the Enchanted Lamp by [Philip Pullman, Ian Beck]">
            <a:extLst>
              <a:ext uri="{FF2B5EF4-FFF2-40B4-BE49-F238E27FC236}">
                <a16:creationId xmlns:a16="http://schemas.microsoft.com/office/drawing/2014/main" id="{D7E63E6F-AC7E-4731-BD3F-C74AF8006D78}"/>
              </a:ext>
            </a:extLst>
          </p:cNvPr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2431" y="8365506"/>
            <a:ext cx="670129" cy="697835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Picture 115" descr="Charlie and the Chocolate Factory Book Review">
            <a:extLst>
              <a:ext uri="{FF2B5EF4-FFF2-40B4-BE49-F238E27FC236}">
                <a16:creationId xmlns:a16="http://schemas.microsoft.com/office/drawing/2014/main" id="{EB12F0F5-8DB9-47DE-8913-8FF3772E8AA5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614" y="8077465"/>
            <a:ext cx="786159" cy="8210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21" name="Picture 120">
            <a:extLst>
              <a:ext uri="{FF2B5EF4-FFF2-40B4-BE49-F238E27FC236}">
                <a16:creationId xmlns:a16="http://schemas.microsoft.com/office/drawing/2014/main" id="{0489D756-EAEE-47FE-8724-678FF24B2452}"/>
              </a:ext>
            </a:extLst>
          </p:cNvPr>
          <p:cNvPicPr/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456" y="7498459"/>
            <a:ext cx="658741" cy="1130206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Text Box 255">
            <a:extLst>
              <a:ext uri="{FF2B5EF4-FFF2-40B4-BE49-F238E27FC236}">
                <a16:creationId xmlns:a16="http://schemas.microsoft.com/office/drawing/2014/main" id="{C3B4ABC8-28D1-45B6-9AFB-F3C8046047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5729" y="6304682"/>
            <a:ext cx="2419936" cy="630942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b="1" dirty="0">
                <a:latin typeface="+mn-lt"/>
              </a:rPr>
              <a:t>Fiction:  An adaptation of a Sci-Fi using, </a:t>
            </a:r>
            <a:r>
              <a:rPr lang="en-GB" dirty="0">
                <a:latin typeface="+mn-lt"/>
              </a:rPr>
              <a:t>short sentences, noun phrase, simile, questions, noun phrase, extended metaphor, onomatopoeia, repetition, short v long sentences, brackets, personification, dialogue, complex sentence &amp; alliteration, relative clause, adverbial phrases, prepositions.  </a:t>
            </a:r>
          </a:p>
        </p:txBody>
      </p:sp>
      <p:pic>
        <p:nvPicPr>
          <p:cNvPr id="137" name="Picture 136">
            <a:extLst>
              <a:ext uri="{FF2B5EF4-FFF2-40B4-BE49-F238E27FC236}">
                <a16:creationId xmlns:a16="http://schemas.microsoft.com/office/drawing/2014/main" id="{4F1EADD9-1FBC-4C1F-A5D6-8C42ADB60479}"/>
              </a:ext>
            </a:extLst>
          </p:cNvPr>
          <p:cNvPicPr/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1882" y="5434528"/>
            <a:ext cx="788972" cy="79353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2" name="Picture 151">
            <a:extLst>
              <a:ext uri="{FF2B5EF4-FFF2-40B4-BE49-F238E27FC236}">
                <a16:creationId xmlns:a16="http://schemas.microsoft.com/office/drawing/2014/main" id="{50EF3824-39C0-4D7E-B9A8-600FB07DC396}"/>
              </a:ext>
            </a:extLst>
          </p:cNvPr>
          <p:cNvPicPr/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42114" y="5865124"/>
            <a:ext cx="916176" cy="678184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Picture 155">
            <a:extLst>
              <a:ext uri="{FF2B5EF4-FFF2-40B4-BE49-F238E27FC236}">
                <a16:creationId xmlns:a16="http://schemas.microsoft.com/office/drawing/2014/main" id="{48544DF2-9678-405B-9FA2-A63E6939FD98}"/>
              </a:ext>
            </a:extLst>
          </p:cNvPr>
          <p:cNvPicPr/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0178" y="6327912"/>
            <a:ext cx="1035555" cy="87141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45" name="Straight Connector 144"/>
          <p:cNvCxnSpPr>
            <a:cxnSpLocks/>
          </p:cNvCxnSpPr>
          <p:nvPr/>
        </p:nvCxnSpPr>
        <p:spPr>
          <a:xfrm flipH="1">
            <a:off x="1054868" y="6051348"/>
            <a:ext cx="202936" cy="30126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0" name="Picture 159">
            <a:extLst>
              <a:ext uri="{FF2B5EF4-FFF2-40B4-BE49-F238E27FC236}">
                <a16:creationId xmlns:a16="http://schemas.microsoft.com/office/drawing/2014/main" id="{BCF0625C-1D49-4E3D-82A5-A8C0C7EA44A1}"/>
              </a:ext>
            </a:extLst>
          </p:cNvPr>
          <p:cNvPicPr/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45486" y="4893151"/>
            <a:ext cx="934430" cy="87407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Picture 173">
            <a:extLst>
              <a:ext uri="{FF2B5EF4-FFF2-40B4-BE49-F238E27FC236}">
                <a16:creationId xmlns:a16="http://schemas.microsoft.com/office/drawing/2014/main" id="{13900290-3670-4C97-8D10-46A495E86FCB}"/>
              </a:ext>
            </a:extLst>
          </p:cNvPr>
          <p:cNvPicPr/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132" y="3472068"/>
            <a:ext cx="1080386" cy="85655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8" name="Picture 177">
            <a:extLst>
              <a:ext uri="{FF2B5EF4-FFF2-40B4-BE49-F238E27FC236}">
                <a16:creationId xmlns:a16="http://schemas.microsoft.com/office/drawing/2014/main" id="{466E6C4F-81E1-46B0-9C9A-E0E64AB2912E}"/>
              </a:ext>
            </a:extLst>
          </p:cNvPr>
          <p:cNvPicPr/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25" y="2824913"/>
            <a:ext cx="877403" cy="73866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9" name="Picture 178">
            <a:extLst>
              <a:ext uri="{FF2B5EF4-FFF2-40B4-BE49-F238E27FC236}">
                <a16:creationId xmlns:a16="http://schemas.microsoft.com/office/drawing/2014/main" id="{7777A701-C67D-4B1C-A1BE-C3351127BEC5}"/>
              </a:ext>
            </a:extLst>
          </p:cNvPr>
          <p:cNvPicPr/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2464" y="2405296"/>
            <a:ext cx="698899" cy="85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4" name="Picture 183">
            <a:extLst>
              <a:ext uri="{FF2B5EF4-FFF2-40B4-BE49-F238E27FC236}">
                <a16:creationId xmlns:a16="http://schemas.microsoft.com/office/drawing/2014/main" id="{DE0D2AAE-75A9-4321-80B2-D7D84571BFD5}"/>
              </a:ext>
            </a:extLst>
          </p:cNvPr>
          <p:cNvPicPr/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97546" y="1324255"/>
            <a:ext cx="836266" cy="751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Picture 185">
            <a:extLst>
              <a:ext uri="{FF2B5EF4-FFF2-40B4-BE49-F238E27FC236}">
                <a16:creationId xmlns:a16="http://schemas.microsoft.com/office/drawing/2014/main" id="{E8EF0F31-0571-4378-B93C-B9E57494F7D5}"/>
              </a:ext>
            </a:extLst>
          </p:cNvPr>
          <p:cNvPicPr/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55" y="1554609"/>
            <a:ext cx="675479" cy="463186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Picture 186">
            <a:extLst>
              <a:ext uri="{FF2B5EF4-FFF2-40B4-BE49-F238E27FC236}">
                <a16:creationId xmlns:a16="http://schemas.microsoft.com/office/drawing/2014/main" id="{1A3F829A-CDAE-4C52-BA1E-22C52BE28752}"/>
              </a:ext>
            </a:extLst>
          </p:cNvPr>
          <p:cNvPicPr/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0424" y="112052"/>
            <a:ext cx="945735" cy="673691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Picture 187" descr="Switches and Circuits (Making Things Work): Amazon.co.uk: Brinded, Alex:  Books">
            <a:extLst>
              <a:ext uri="{FF2B5EF4-FFF2-40B4-BE49-F238E27FC236}">
                <a16:creationId xmlns:a16="http://schemas.microsoft.com/office/drawing/2014/main" id="{0D25B8CA-3241-4183-84B4-58DABAEB6C69}"/>
              </a:ext>
            </a:extLst>
          </p:cNvPr>
          <p:cNvPicPr/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23723" y="229784"/>
            <a:ext cx="768456" cy="94070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82" name="Straight Connector 181">
            <a:extLst>
              <a:ext uri="{FF2B5EF4-FFF2-40B4-BE49-F238E27FC236}">
                <a16:creationId xmlns:a16="http://schemas.microsoft.com/office/drawing/2014/main" id="{89EA180A-42F6-4F86-AA69-3514F823F0B0}"/>
              </a:ext>
            </a:extLst>
          </p:cNvPr>
          <p:cNvCxnSpPr>
            <a:cxnSpLocks/>
          </p:cNvCxnSpPr>
          <p:nvPr/>
        </p:nvCxnSpPr>
        <p:spPr>
          <a:xfrm flipH="1">
            <a:off x="5196761" y="2075564"/>
            <a:ext cx="437559" cy="314960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2" name="Text Box 255">
            <a:extLst>
              <a:ext uri="{FF2B5EF4-FFF2-40B4-BE49-F238E27FC236}">
                <a16:creationId xmlns:a16="http://schemas.microsoft.com/office/drawing/2014/main" id="{D8A17113-1AA9-4EC2-830D-1E31B4E2E8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0070" y="1321786"/>
            <a:ext cx="2016455" cy="83099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sz="800" b="1" dirty="0">
                <a:latin typeface="+mn-lt"/>
                <a:cs typeface="Arial" panose="020B0604020202020204" pitchFamily="34" charset="0"/>
              </a:rPr>
              <a:t>Non-Fiction: A newspaper report using </a:t>
            </a:r>
            <a:r>
              <a:rPr lang="en-GB" sz="800" dirty="0">
                <a:latin typeface="+mn-lt"/>
                <a:cs typeface="Arial" panose="020B0604020202020204" pitchFamily="34" charset="0"/>
              </a:rPr>
              <a:t>headline (pun), strapline (alliteration), 5W questions, precise verbs, since clause, simile, expanded noun phrase, action &amp; hyperbole, quote, subordinate ‘if’, reported speech.  </a:t>
            </a:r>
          </a:p>
        </p:txBody>
      </p:sp>
      <p:cxnSp>
        <p:nvCxnSpPr>
          <p:cNvPr id="344" name="Straight Connector 343">
            <a:extLst>
              <a:ext uri="{FF2B5EF4-FFF2-40B4-BE49-F238E27FC236}">
                <a16:creationId xmlns:a16="http://schemas.microsoft.com/office/drawing/2014/main" id="{C8DFF1D0-04E9-4C8C-BFE8-9C11F0881D9A}"/>
              </a:ext>
            </a:extLst>
          </p:cNvPr>
          <p:cNvCxnSpPr>
            <a:cxnSpLocks/>
          </p:cNvCxnSpPr>
          <p:nvPr/>
        </p:nvCxnSpPr>
        <p:spPr>
          <a:xfrm flipV="1">
            <a:off x="4507011" y="1946995"/>
            <a:ext cx="258614" cy="14949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9142E1E9-E118-488C-83DD-638CC1205151}"/>
              </a:ext>
            </a:extLst>
          </p:cNvPr>
          <p:cNvCxnSpPr>
            <a:cxnSpLocks/>
          </p:cNvCxnSpPr>
          <p:nvPr/>
        </p:nvCxnSpPr>
        <p:spPr>
          <a:xfrm flipH="1" flipV="1">
            <a:off x="1125214" y="469210"/>
            <a:ext cx="165750" cy="14585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2" name="Straight Connector 321"/>
          <p:cNvCxnSpPr>
            <a:cxnSpLocks/>
          </p:cNvCxnSpPr>
          <p:nvPr/>
        </p:nvCxnSpPr>
        <p:spPr>
          <a:xfrm flipH="1" flipV="1">
            <a:off x="936234" y="2952764"/>
            <a:ext cx="271855" cy="18864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Connector 392"/>
          <p:cNvCxnSpPr>
            <a:cxnSpLocks/>
          </p:cNvCxnSpPr>
          <p:nvPr/>
        </p:nvCxnSpPr>
        <p:spPr>
          <a:xfrm flipH="1">
            <a:off x="3320553" y="2294019"/>
            <a:ext cx="313682" cy="24055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0" name="Text Box 255">
            <a:extLst>
              <a:ext uri="{FF2B5EF4-FFF2-40B4-BE49-F238E27FC236}">
                <a16:creationId xmlns:a16="http://schemas.microsoft.com/office/drawing/2014/main" id="{77D6F8A4-0A61-4848-AE34-5A0B22F883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2404" y="912152"/>
            <a:ext cx="1542438" cy="52322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</a:rPr>
              <a:t>Non-Fiction:  Postcard using</a:t>
            </a:r>
            <a:r>
              <a:rPr lang="en-GB" dirty="0">
                <a:latin typeface="+mn-lt"/>
              </a:rPr>
              <a:t> a greeting, chatty style, humour/pun, rhetorical question, punctuation, dash, ellipsis, exclamation mark.  </a:t>
            </a:r>
          </a:p>
        </p:txBody>
      </p:sp>
      <p:cxnSp>
        <p:nvCxnSpPr>
          <p:cNvPr id="201" name="Straight Connector 200">
            <a:extLst>
              <a:ext uri="{FF2B5EF4-FFF2-40B4-BE49-F238E27FC236}">
                <a16:creationId xmlns:a16="http://schemas.microsoft.com/office/drawing/2014/main" id="{C88B5A5C-A41D-4FBA-85EE-FD9ACC086EFA}"/>
              </a:ext>
            </a:extLst>
          </p:cNvPr>
          <p:cNvCxnSpPr>
            <a:cxnSpLocks/>
            <a:endCxn id="186" idx="3"/>
          </p:cNvCxnSpPr>
          <p:nvPr/>
        </p:nvCxnSpPr>
        <p:spPr>
          <a:xfrm flipH="1">
            <a:off x="795434" y="1481215"/>
            <a:ext cx="419278" cy="304987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2" name="Text Box 255">
            <a:extLst>
              <a:ext uri="{FF2B5EF4-FFF2-40B4-BE49-F238E27FC236}">
                <a16:creationId xmlns:a16="http://schemas.microsoft.com/office/drawing/2014/main" id="{EB51E308-A71E-4829-8DC0-C469BEB817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7022" y="113160"/>
            <a:ext cx="1741497" cy="738664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dirty="0"/>
              <a:t>Fiction:   An adaptation of a fantasy using time adverbials, synonyms, adjectives, technical words, portmanteau words, dialogue, adverbs, kennings, complex sentences, onomatopoeia, </a:t>
            </a:r>
          </a:p>
        </p:txBody>
      </p:sp>
      <p:pic>
        <p:nvPicPr>
          <p:cNvPr id="213" name="Picture 212" descr="The Moon by Robert Louis Stevenson…The Common Core &amp;amp; muffin cups?… | tcp  scribbles from a picture book author &amp;amp; illustrator">
            <a:extLst>
              <a:ext uri="{FF2B5EF4-FFF2-40B4-BE49-F238E27FC236}">
                <a16:creationId xmlns:a16="http://schemas.microsoft.com/office/drawing/2014/main" id="{AE269D31-73B0-4A13-94B4-8949D7F326C3}"/>
              </a:ext>
            </a:extLst>
          </p:cNvPr>
          <p:cNvPicPr/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51" y="2117308"/>
            <a:ext cx="576505" cy="495022"/>
          </a:xfrm>
          <a:prstGeom prst="rect">
            <a:avLst/>
          </a:prstGeom>
          <a:noFill/>
          <a:ln>
            <a:noFill/>
          </a:ln>
        </p:spPr>
      </p:pic>
      <p:sp>
        <p:nvSpPr>
          <p:cNvPr id="232" name="Text Box 255">
            <a:extLst>
              <a:ext uri="{FF2B5EF4-FFF2-40B4-BE49-F238E27FC236}">
                <a16:creationId xmlns:a16="http://schemas.microsoft.com/office/drawing/2014/main" id="{A9C56302-533E-4885-9104-AB3C57E8BD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66543" y="289414"/>
            <a:ext cx="1542438" cy="954107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/>
              <a:t>An explanation using</a:t>
            </a:r>
            <a:r>
              <a:rPr lang="en-GB"/>
              <a:t>, heading (question), repetition for effect, alliteration, adjectives and technical language, time adverbial and precise verb, adverb and imperative verb, question and ‘because’ sentence disclaimer, conjunction ‘if’, ‘when’.</a:t>
            </a:r>
            <a:endParaRPr lang="en-GB" dirty="0"/>
          </a:p>
        </p:txBody>
      </p:sp>
      <p:cxnSp>
        <p:nvCxnSpPr>
          <p:cNvPr id="233" name="Straight Connector 232">
            <a:extLst>
              <a:ext uri="{FF2B5EF4-FFF2-40B4-BE49-F238E27FC236}">
                <a16:creationId xmlns:a16="http://schemas.microsoft.com/office/drawing/2014/main" id="{C0B93670-CCF9-4E6F-8DA7-ED536DF45E7A}"/>
              </a:ext>
            </a:extLst>
          </p:cNvPr>
          <p:cNvCxnSpPr>
            <a:cxnSpLocks/>
          </p:cNvCxnSpPr>
          <p:nvPr/>
        </p:nvCxnSpPr>
        <p:spPr>
          <a:xfrm flipH="1">
            <a:off x="3856924" y="396387"/>
            <a:ext cx="462533" cy="36615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0" name="Straight Connector 209">
            <a:extLst>
              <a:ext uri="{FF2B5EF4-FFF2-40B4-BE49-F238E27FC236}">
                <a16:creationId xmlns:a16="http://schemas.microsoft.com/office/drawing/2014/main" id="{7A723EA6-AA49-4D8E-95DB-D1B9B24DC62C}"/>
              </a:ext>
            </a:extLst>
          </p:cNvPr>
          <p:cNvCxnSpPr>
            <a:cxnSpLocks/>
          </p:cNvCxnSpPr>
          <p:nvPr/>
        </p:nvCxnSpPr>
        <p:spPr>
          <a:xfrm flipH="1">
            <a:off x="593292" y="2048248"/>
            <a:ext cx="394056" cy="17566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7" name="Straight Connector 246">
            <a:extLst>
              <a:ext uri="{FF2B5EF4-FFF2-40B4-BE49-F238E27FC236}">
                <a16:creationId xmlns:a16="http://schemas.microsoft.com/office/drawing/2014/main" id="{E2E22EA8-3683-4347-A0BC-269EE5BB071E}"/>
              </a:ext>
            </a:extLst>
          </p:cNvPr>
          <p:cNvCxnSpPr>
            <a:cxnSpLocks/>
          </p:cNvCxnSpPr>
          <p:nvPr/>
        </p:nvCxnSpPr>
        <p:spPr>
          <a:xfrm flipH="1">
            <a:off x="901648" y="182142"/>
            <a:ext cx="306441" cy="219694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7" name="TextBox 51">
            <a:extLst>
              <a:ext uri="{FF2B5EF4-FFF2-40B4-BE49-F238E27FC236}">
                <a16:creationId xmlns:a16="http://schemas.microsoft.com/office/drawing/2014/main" id="{43C1AFE4-94E7-47DE-8D10-B2639BD16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3310" y="-36117"/>
            <a:ext cx="3601362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GB" sz="1400" b="1" dirty="0">
                <a:solidFill>
                  <a:srgbClr val="002060"/>
                </a:solidFill>
                <a:latin typeface="+mn-lt"/>
              </a:rPr>
              <a:t>Writing  Progression – Year Four    </a:t>
            </a:r>
          </a:p>
        </p:txBody>
      </p:sp>
      <p:cxnSp>
        <p:nvCxnSpPr>
          <p:cNvPr id="302" name="Straight Connector 301">
            <a:extLst>
              <a:ext uri="{FF2B5EF4-FFF2-40B4-BE49-F238E27FC236}">
                <a16:creationId xmlns:a16="http://schemas.microsoft.com/office/drawing/2014/main" id="{E11CBCB0-0D7C-41CF-A599-11BDE100B93A}"/>
              </a:ext>
            </a:extLst>
          </p:cNvPr>
          <p:cNvCxnSpPr>
            <a:cxnSpLocks/>
          </p:cNvCxnSpPr>
          <p:nvPr/>
        </p:nvCxnSpPr>
        <p:spPr>
          <a:xfrm flipH="1" flipV="1">
            <a:off x="5554463" y="8957317"/>
            <a:ext cx="222425" cy="23429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8" name="Picture 97" descr="C:\Users\Zadams\AppData\Local\Microsoft\Windows\INetCache\Content.MSO\9F98048E.tmp">
            <a:extLst>
              <a:ext uri="{FF2B5EF4-FFF2-40B4-BE49-F238E27FC236}">
                <a16:creationId xmlns:a16="http://schemas.microsoft.com/office/drawing/2014/main" id="{0A8D5462-5DB9-4EB8-9F44-93EF597F3501}"/>
              </a:ext>
            </a:extLst>
          </p:cNvPr>
          <p:cNvPicPr/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96899" y="7655238"/>
            <a:ext cx="828457" cy="953673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9" name="Straight Connector 258"/>
          <p:cNvCxnSpPr>
            <a:cxnSpLocks/>
          </p:cNvCxnSpPr>
          <p:nvPr/>
        </p:nvCxnSpPr>
        <p:spPr>
          <a:xfrm flipH="1" flipV="1">
            <a:off x="813437" y="8756692"/>
            <a:ext cx="245594" cy="22892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7" name="TextBox 268">
            <a:extLst>
              <a:ext uri="{FF2B5EF4-FFF2-40B4-BE49-F238E27FC236}">
                <a16:creationId xmlns:a16="http://schemas.microsoft.com/office/drawing/2014/main" id="{0B10F5AD-11D3-4B76-A7D7-E42C89FCEF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21670" y="7617563"/>
            <a:ext cx="1081300" cy="1200329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b="1" dirty="0">
                <a:latin typeface="+mn-lt"/>
              </a:rPr>
              <a:t>Poetry:  Shape poem using, </a:t>
            </a:r>
            <a:r>
              <a:rPr lang="en-US" sz="800" dirty="0">
                <a:latin typeface="+mn-lt"/>
              </a:rPr>
              <a:t>nouns, rhyme, constant simile (things that do not change – the setting of the sun, constant metaphor, adverbial, precise adjectives and verbs, repetition. </a:t>
            </a:r>
          </a:p>
        </p:txBody>
      </p: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BDDB1BBE-18DE-4EC4-A722-484DA13A4F89}"/>
              </a:ext>
            </a:extLst>
          </p:cNvPr>
          <p:cNvCxnSpPr>
            <a:cxnSpLocks/>
          </p:cNvCxnSpPr>
          <p:nvPr/>
        </p:nvCxnSpPr>
        <p:spPr>
          <a:xfrm flipH="1" flipV="1">
            <a:off x="1388114" y="8485982"/>
            <a:ext cx="331654" cy="31293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5" name="Picture 114" descr="Which Social Media Platform Is Best For You? - PRG">
            <a:extLst>
              <a:ext uri="{FF2B5EF4-FFF2-40B4-BE49-F238E27FC236}">
                <a16:creationId xmlns:a16="http://schemas.microsoft.com/office/drawing/2014/main" id="{210800FA-6447-412E-ACEC-6D69D9BC5C8D}"/>
              </a:ext>
            </a:extLst>
          </p:cNvPr>
          <p:cNvPicPr/>
          <p:nvPr/>
        </p:nvPicPr>
        <p:blipFill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60955" y="7841345"/>
            <a:ext cx="868787" cy="782062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Text Box 255">
            <a:extLst>
              <a:ext uri="{FF2B5EF4-FFF2-40B4-BE49-F238E27FC236}">
                <a16:creationId xmlns:a16="http://schemas.microsoft.com/office/drawing/2014/main" id="{0E893111-EA7A-4CE0-86AF-9D557D73D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8150" y="6985103"/>
            <a:ext cx="2016455" cy="630942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>
                <a:latin typeface="+mn-lt"/>
                <a:cs typeface="Arial" panose="020B0604020202020204" pitchFamily="34" charset="0"/>
              </a:rPr>
              <a:t>Non-Fiction: A newspaper report using </a:t>
            </a:r>
            <a:r>
              <a:rPr lang="en-GB" dirty="0">
                <a:latin typeface="+mn-lt"/>
                <a:cs typeface="Arial" panose="020B0604020202020204" pitchFamily="34" charset="0"/>
              </a:rPr>
              <a:t>headline (pun), strapline (alliteration), 5W questions, precise verbs, since clause, simile, expanded noun phrase, action &amp; hyperbole, quote, subordinate ‘if’, reported speech.  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E2162092-0115-4589-A4C8-93D41CE50D51}"/>
              </a:ext>
            </a:extLst>
          </p:cNvPr>
          <p:cNvCxnSpPr>
            <a:cxnSpLocks/>
          </p:cNvCxnSpPr>
          <p:nvPr/>
        </p:nvCxnSpPr>
        <p:spPr>
          <a:xfrm>
            <a:off x="4194629" y="7525532"/>
            <a:ext cx="258828" cy="267681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0" name="Oval 119">
            <a:extLst>
              <a:ext uri="{FF2B5EF4-FFF2-40B4-BE49-F238E27FC236}">
                <a16:creationId xmlns:a16="http://schemas.microsoft.com/office/drawing/2014/main" id="{B7375896-B28F-4374-87BF-34C51AE36E15}"/>
              </a:ext>
            </a:extLst>
          </p:cNvPr>
          <p:cNvSpPr/>
          <p:nvPr/>
        </p:nvSpPr>
        <p:spPr>
          <a:xfrm>
            <a:off x="5132546" y="6982470"/>
            <a:ext cx="676436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2</a:t>
            </a: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68ED06A4-D9B0-46B0-AAA8-77366BE6896E}"/>
              </a:ext>
            </a:extLst>
          </p:cNvPr>
          <p:cNvSpPr/>
          <p:nvPr/>
        </p:nvSpPr>
        <p:spPr>
          <a:xfrm>
            <a:off x="105911" y="7534436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1</a:t>
            </a:r>
          </a:p>
        </p:txBody>
      </p:sp>
      <p:cxnSp>
        <p:nvCxnSpPr>
          <p:cNvPr id="146" name="Straight Connector 145"/>
          <p:cNvCxnSpPr>
            <a:cxnSpLocks/>
          </p:cNvCxnSpPr>
          <p:nvPr/>
        </p:nvCxnSpPr>
        <p:spPr>
          <a:xfrm flipV="1">
            <a:off x="1639212" y="6582665"/>
            <a:ext cx="411404" cy="15880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29" name="Picture 128" descr="9781529105100 Boy, The Mole, The Fox and The Horse">
            <a:extLst>
              <a:ext uri="{FF2B5EF4-FFF2-40B4-BE49-F238E27FC236}">
                <a16:creationId xmlns:a16="http://schemas.microsoft.com/office/drawing/2014/main" id="{ACF0559E-6715-449B-AA22-D432F41882F5}"/>
              </a:ext>
            </a:extLst>
          </p:cNvPr>
          <p:cNvPicPr/>
          <p:nvPr/>
        </p:nvPicPr>
        <p:blipFill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8280" y="4331939"/>
            <a:ext cx="1046399" cy="967833"/>
          </a:xfrm>
          <a:prstGeom prst="rect">
            <a:avLst/>
          </a:prstGeom>
          <a:noFill/>
          <a:ln>
            <a:noFill/>
          </a:ln>
        </p:spPr>
      </p:pic>
      <p:sp>
        <p:nvSpPr>
          <p:cNvPr id="130" name="Text Box 255">
            <a:extLst>
              <a:ext uri="{FF2B5EF4-FFF2-40B4-BE49-F238E27FC236}">
                <a16:creationId xmlns:a16="http://schemas.microsoft.com/office/drawing/2014/main" id="{82B962ED-9302-4F17-88D1-DCF7ED5BC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89244" y="3404709"/>
            <a:ext cx="1542438" cy="846386"/>
          </a:xfrm>
          <a:prstGeom prst="rect">
            <a:avLst/>
          </a:prstGeom>
          <a:solidFill>
            <a:schemeClr val="accent2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defTabSz="914400">
              <a:spcBef>
                <a:spcPct val="50000"/>
              </a:spcBef>
            </a:pPr>
            <a:r>
              <a:rPr lang="en-GB" b="1" dirty="0"/>
              <a:t>Fiction:  A playscript using </a:t>
            </a:r>
            <a:r>
              <a:rPr lang="en-GB" dirty="0"/>
              <a:t>characterisation (scene-setting), feeling (stage-direction), simile (exaggeration), expanded noun phrase, repetition, scene setting (summarising), dialogue (showing feelings), adverb (stage direction).  </a:t>
            </a: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B1298AD5-A30C-4337-8E87-49FFCA4F5361}"/>
              </a:ext>
            </a:extLst>
          </p:cNvPr>
          <p:cNvSpPr/>
          <p:nvPr/>
        </p:nvSpPr>
        <p:spPr>
          <a:xfrm>
            <a:off x="343638" y="4772075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4</a:t>
            </a:r>
          </a:p>
        </p:txBody>
      </p:sp>
      <p:cxnSp>
        <p:nvCxnSpPr>
          <p:cNvPr id="138" name="Straight Connector 137">
            <a:extLst>
              <a:ext uri="{FF2B5EF4-FFF2-40B4-BE49-F238E27FC236}">
                <a16:creationId xmlns:a16="http://schemas.microsoft.com/office/drawing/2014/main" id="{2FD3818D-F9C0-4C3B-8275-59DE1C1A855A}"/>
              </a:ext>
            </a:extLst>
          </p:cNvPr>
          <p:cNvCxnSpPr>
            <a:cxnSpLocks/>
          </p:cNvCxnSpPr>
          <p:nvPr/>
        </p:nvCxnSpPr>
        <p:spPr>
          <a:xfrm flipV="1">
            <a:off x="4809561" y="6191894"/>
            <a:ext cx="522414" cy="169538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Connector 140">
            <a:extLst>
              <a:ext uri="{FF2B5EF4-FFF2-40B4-BE49-F238E27FC236}">
                <a16:creationId xmlns:a16="http://schemas.microsoft.com/office/drawing/2014/main" id="{6AA22099-E0FF-4053-8313-6AF1B7960791}"/>
              </a:ext>
            </a:extLst>
          </p:cNvPr>
          <p:cNvCxnSpPr>
            <a:cxnSpLocks/>
          </p:cNvCxnSpPr>
          <p:nvPr/>
        </p:nvCxnSpPr>
        <p:spPr>
          <a:xfrm>
            <a:off x="2547406" y="3827902"/>
            <a:ext cx="393717" cy="154595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Oval 143">
            <a:extLst>
              <a:ext uri="{FF2B5EF4-FFF2-40B4-BE49-F238E27FC236}">
                <a16:creationId xmlns:a16="http://schemas.microsoft.com/office/drawing/2014/main" id="{A309DAA3-355F-43D4-9CB6-2C40BEB2170E}"/>
              </a:ext>
            </a:extLst>
          </p:cNvPr>
          <p:cNvSpPr/>
          <p:nvPr/>
        </p:nvSpPr>
        <p:spPr>
          <a:xfrm>
            <a:off x="5909865" y="824005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6</a:t>
            </a:r>
          </a:p>
        </p:txBody>
      </p:sp>
      <p:sp>
        <p:nvSpPr>
          <p:cNvPr id="147" name="Oval 146">
            <a:extLst>
              <a:ext uri="{FF2B5EF4-FFF2-40B4-BE49-F238E27FC236}">
                <a16:creationId xmlns:a16="http://schemas.microsoft.com/office/drawing/2014/main" id="{DB4171F7-067B-437A-B259-9FFB1A93B3D1}"/>
              </a:ext>
            </a:extLst>
          </p:cNvPr>
          <p:cNvSpPr/>
          <p:nvPr/>
        </p:nvSpPr>
        <p:spPr>
          <a:xfrm>
            <a:off x="1767082" y="1025048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5</a:t>
            </a:r>
          </a:p>
        </p:txBody>
      </p:sp>
      <p:pic>
        <p:nvPicPr>
          <p:cNvPr id="153" name="Picture 152" descr="https://pictures.abebooks.com/isbn/9781908714725-uk.jpg">
            <a:extLst>
              <a:ext uri="{FF2B5EF4-FFF2-40B4-BE49-F238E27FC236}">
                <a16:creationId xmlns:a16="http://schemas.microsoft.com/office/drawing/2014/main" id="{2E32B41E-BD8E-4F3A-B362-2F84EBD93785}"/>
              </a:ext>
            </a:extLst>
          </p:cNvPr>
          <p:cNvPicPr/>
          <p:nvPr/>
        </p:nvPicPr>
        <p:blipFill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913" y="2458038"/>
            <a:ext cx="723390" cy="836981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5" name="Straight Connector 254"/>
          <p:cNvCxnSpPr>
            <a:cxnSpLocks/>
            <a:endCxn id="98" idx="2"/>
          </p:cNvCxnSpPr>
          <p:nvPr/>
        </p:nvCxnSpPr>
        <p:spPr>
          <a:xfrm flipV="1">
            <a:off x="2856432" y="8608911"/>
            <a:ext cx="454696" cy="308222"/>
          </a:xfrm>
          <a:prstGeom prst="line">
            <a:avLst/>
          </a:prstGeom>
          <a:ln w="19050">
            <a:solidFill>
              <a:srgbClr val="00B0F0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6" name="Picture 95">
            <a:extLst>
              <a:ext uri="{FF2B5EF4-FFF2-40B4-BE49-F238E27FC236}">
                <a16:creationId xmlns:a16="http://schemas.microsoft.com/office/drawing/2014/main" id="{9AECF13A-D713-489E-B3CB-8F89ADB98523}"/>
              </a:ext>
            </a:extLst>
          </p:cNvPr>
          <p:cNvPicPr/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2439" y="5207698"/>
            <a:ext cx="621809" cy="105779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Oval 126">
            <a:extLst>
              <a:ext uri="{FF2B5EF4-FFF2-40B4-BE49-F238E27FC236}">
                <a16:creationId xmlns:a16="http://schemas.microsoft.com/office/drawing/2014/main" id="{DE946836-C1C3-4F46-88B7-DE97EEE0D1D1}"/>
              </a:ext>
            </a:extLst>
          </p:cNvPr>
          <p:cNvSpPr/>
          <p:nvPr/>
        </p:nvSpPr>
        <p:spPr>
          <a:xfrm>
            <a:off x="5519993" y="5261004"/>
            <a:ext cx="746959" cy="483214"/>
          </a:xfrm>
          <a:prstGeom prst="ellipse">
            <a:avLst/>
          </a:prstGeom>
          <a:solidFill>
            <a:schemeClr val="bg1"/>
          </a:solidFill>
          <a:ln w="76200">
            <a:solidFill>
              <a:srgbClr val="FF66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800" b="1" dirty="0">
                <a:solidFill>
                  <a:schemeClr val="tx1"/>
                </a:solidFill>
              </a:rPr>
              <a:t>KAP Point 3</a:t>
            </a:r>
          </a:p>
        </p:txBody>
      </p:sp>
      <p:sp>
        <p:nvSpPr>
          <p:cNvPr id="97" name="Text Box 255">
            <a:extLst>
              <a:ext uri="{FF2B5EF4-FFF2-40B4-BE49-F238E27FC236}">
                <a16:creationId xmlns:a16="http://schemas.microsoft.com/office/drawing/2014/main" id="{36F35825-F785-47D0-B796-AC23BDFDE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90035" y="5201222"/>
            <a:ext cx="906861" cy="1708160"/>
          </a:xfrm>
          <a:prstGeom prst="rect">
            <a:avLst/>
          </a:prstGeom>
          <a:solidFill>
            <a:schemeClr val="bg1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r>
              <a:rPr lang="en-GB" b="1" dirty="0">
                <a:latin typeface="+mn-lt"/>
              </a:rPr>
              <a:t>Non-Fiction:  An information leaflet using, </a:t>
            </a:r>
            <a:r>
              <a:rPr lang="en-GB" dirty="0">
                <a:latin typeface="+mn-lt"/>
              </a:rPr>
              <a:t>alliteration, adjectives and verbs, evocative language, question, chatty reply, simile, metaphor, precise verbs, adjectives and nouns, verb starter, alliterative slogan, relative clause, imperatives,  call to action/testimonial. 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16956</TotalTime>
  <Words>887</Words>
  <Application>Microsoft Office PowerPoint</Application>
  <PresentationFormat>A4 Paper (210x297 mm)</PresentationFormat>
  <Paragraphs>33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Company>Wadebridge School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Burrell, Grace</dc:creator>
  <cp:lastModifiedBy>Mrs Z. Adams</cp:lastModifiedBy>
  <cp:revision>443</cp:revision>
  <cp:lastPrinted>2021-07-08T08:37:48Z</cp:lastPrinted>
  <dcterms:created xsi:type="dcterms:W3CDTF">2019-10-28T16:02:33Z</dcterms:created>
  <dcterms:modified xsi:type="dcterms:W3CDTF">2023-07-04T13:18:26Z</dcterms:modified>
</cp:coreProperties>
</file>