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9926638" cy="1435576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66CCFF"/>
    <a:srgbClr val="FFFFCC"/>
    <a:srgbClr val="FEDEFC"/>
    <a:srgbClr val="FDCBFB"/>
    <a:srgbClr val="FF99FF"/>
    <a:srgbClr val="FF66CC"/>
    <a:srgbClr val="EAE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6" autoAdjust="0"/>
    <p:restoredTop sz="94660"/>
  </p:normalViewPr>
  <p:slideViewPr>
    <p:cSldViewPr snapToGrid="0">
      <p:cViewPr>
        <p:scale>
          <a:sx n="130" d="100"/>
          <a:sy n="130" d="100"/>
        </p:scale>
        <p:origin x="1392" y="13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15" y="0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C831CF8-0D7B-4BB4-BC76-C1CD7EE68D0D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1795463"/>
            <a:ext cx="33543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4" tIns="66358" rIns="132714" bIns="66358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458" y="6908036"/>
            <a:ext cx="7941310" cy="5652464"/>
          </a:xfrm>
          <a:prstGeom prst="rect">
            <a:avLst/>
          </a:prstGeom>
        </p:spPr>
        <p:txBody>
          <a:bodyPr vert="horz" lIns="132714" tIns="66358" rIns="132714" bIns="66358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5118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15" y="13635118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2FBABDD-BD35-4DB9-93F6-671E3E1AD6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097213" y="1949450"/>
            <a:ext cx="3641725" cy="52593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818ADE-EB91-4864-AFB3-2E7F792BE00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75D3C-B33B-4941-A274-6732D7749B2E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7B50B-448B-4370-B960-2924F0A02D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60086-77ED-4BD1-A4CB-56721B59032D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129A0-B68C-469B-95C2-01089C7574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81A50-F7D2-4519-89CF-E4ABC24AF922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175BD-711D-4164-8727-900E44C6D5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C74F8-A10E-4CFC-BD31-B027E2804376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72D91-6965-46A8-80D7-7BF17063ED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F8470-52C5-4B30-9DC5-129E2223019F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FB9B-AE0B-456E-9D31-AB01529651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8B64-6352-4F2C-AAB1-1CC87984BC56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DAEB1-7E7A-4280-B77F-90087A6427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8A7E7-A49D-4FC6-B2A3-A76BDEF407A1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63774-8877-4596-A569-8BBC1D770E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F335-54A3-4E74-BC8E-8443D898FF4F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7222-C727-40F4-9EF2-DB9F33128F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3D897-212C-4291-B3FD-F8873AE69873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D77DA-3F03-48B8-A664-962F10606D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7B65-24DA-410C-B035-F9F0683DB3D9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F30B7-1DD8-430B-92C7-DC91AA7440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82C7C-31C2-49AB-8DC8-C6BE8D4C44AA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670EF-3D2A-490C-8F65-B424911D4A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1488" y="527050"/>
            <a:ext cx="59150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4C1FD-E465-4808-A41E-83DA3B08AFFD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8B3341-ACC5-4BC7-86AF-FC1E093BD1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D74FAC61-A8E8-4913-BCF5-38A56817AA2A}"/>
              </a:ext>
            </a:extLst>
          </p:cNvPr>
          <p:cNvSpPr/>
          <p:nvPr/>
        </p:nvSpPr>
        <p:spPr>
          <a:xfrm>
            <a:off x="1287218" y="5367677"/>
            <a:ext cx="4483100" cy="368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41A53F94-560E-43B7-AADF-8792476EA36C}"/>
              </a:ext>
            </a:extLst>
          </p:cNvPr>
          <p:cNvSpPr/>
          <p:nvPr/>
        </p:nvSpPr>
        <p:spPr>
          <a:xfrm>
            <a:off x="715540" y="387099"/>
            <a:ext cx="5570936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168" name="Block Arc 167">
            <a:extLst>
              <a:ext uri="{FF2B5EF4-FFF2-40B4-BE49-F238E27FC236}">
                <a16:creationId xmlns:a16="http://schemas.microsoft.com/office/drawing/2014/main" id="{C744BF4E-B408-4700-B588-E161F1CC00DB}"/>
              </a:ext>
            </a:extLst>
          </p:cNvPr>
          <p:cNvSpPr/>
          <p:nvPr/>
        </p:nvSpPr>
        <p:spPr>
          <a:xfrm rot="5400000" flipH="1">
            <a:off x="5327254" y="6716818"/>
            <a:ext cx="1554163" cy="1276350"/>
          </a:xfrm>
          <a:prstGeom prst="blockArc">
            <a:avLst>
              <a:gd name="adj1" fmla="val 10800009"/>
              <a:gd name="adj2" fmla="val 1572"/>
              <a:gd name="adj3" fmla="val 27649"/>
            </a:avLst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5" name="Block Arc 14"/>
          <p:cNvSpPr/>
          <p:nvPr/>
        </p:nvSpPr>
        <p:spPr>
          <a:xfrm rot="16200000">
            <a:off x="815028" y="7739080"/>
            <a:ext cx="1361856" cy="1526382"/>
          </a:xfrm>
          <a:prstGeom prst="blockArc">
            <a:avLst>
              <a:gd name="adj1" fmla="val 10826013"/>
              <a:gd name="adj2" fmla="val 390643"/>
              <a:gd name="adj3" fmla="val 24814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995291" y="8828239"/>
            <a:ext cx="5133174" cy="342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3" name="Rectangle 132"/>
          <p:cNvSpPr/>
          <p:nvPr/>
        </p:nvSpPr>
        <p:spPr>
          <a:xfrm>
            <a:off x="1513540" y="7806681"/>
            <a:ext cx="4601963" cy="349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5" name="Rectangle 134"/>
          <p:cNvSpPr/>
          <p:nvPr/>
        </p:nvSpPr>
        <p:spPr>
          <a:xfrm>
            <a:off x="1231767" y="6543308"/>
            <a:ext cx="4993903" cy="368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6" name="Block Arc 135"/>
          <p:cNvSpPr/>
          <p:nvPr/>
        </p:nvSpPr>
        <p:spPr>
          <a:xfrm rot="16200000">
            <a:off x="504535" y="5518562"/>
            <a:ext cx="1506538" cy="1250950"/>
          </a:xfrm>
          <a:prstGeom prst="blockArc">
            <a:avLst>
              <a:gd name="adj1" fmla="val 10532807"/>
              <a:gd name="adj2" fmla="val 263439"/>
              <a:gd name="adj3" fmla="val 2851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40" name="Block Arc 139"/>
          <p:cNvSpPr/>
          <p:nvPr/>
        </p:nvSpPr>
        <p:spPr>
          <a:xfrm rot="5400000" flipH="1">
            <a:off x="4581526" y="4314825"/>
            <a:ext cx="1560512" cy="1309687"/>
          </a:xfrm>
          <a:prstGeom prst="blockArc">
            <a:avLst>
              <a:gd name="adj1" fmla="val 10800000"/>
              <a:gd name="adj2" fmla="val 1517"/>
              <a:gd name="adj3" fmla="val 264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783714" y="4191281"/>
            <a:ext cx="4621212" cy="36799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43" name="Block Arc 142"/>
          <p:cNvSpPr/>
          <p:nvPr/>
        </p:nvSpPr>
        <p:spPr>
          <a:xfrm rot="16200000">
            <a:off x="293093" y="3020020"/>
            <a:ext cx="1573226" cy="1410113"/>
          </a:xfrm>
          <a:prstGeom prst="blockArc">
            <a:avLst>
              <a:gd name="adj1" fmla="val 11020613"/>
              <a:gd name="adj2" fmla="val 156513"/>
              <a:gd name="adj3" fmla="val 28217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4" name="Block Arc 213"/>
          <p:cNvSpPr/>
          <p:nvPr/>
        </p:nvSpPr>
        <p:spPr>
          <a:xfrm rot="5400000" flipH="1">
            <a:off x="4757646" y="1697903"/>
            <a:ext cx="1590675" cy="1514661"/>
          </a:xfrm>
          <a:prstGeom prst="blockArc">
            <a:avLst>
              <a:gd name="adj1" fmla="val 10800000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851596" y="2983583"/>
            <a:ext cx="4811713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2" name="Rectangle 41"/>
          <p:cNvSpPr/>
          <p:nvPr/>
        </p:nvSpPr>
        <p:spPr>
          <a:xfrm>
            <a:off x="827098" y="1779124"/>
            <a:ext cx="4918075" cy="35401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6" name="Triangle 45"/>
          <p:cNvSpPr/>
          <p:nvPr/>
        </p:nvSpPr>
        <p:spPr>
          <a:xfrm rot="5400000">
            <a:off x="6226133" y="354243"/>
            <a:ext cx="527050" cy="412750"/>
          </a:xfrm>
          <a:prstGeom prst="triangle">
            <a:avLst>
              <a:gd name="adj" fmla="val 45360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230" name="Oval 229"/>
          <p:cNvSpPr/>
          <p:nvPr/>
        </p:nvSpPr>
        <p:spPr>
          <a:xfrm>
            <a:off x="5676082" y="8373269"/>
            <a:ext cx="711200" cy="7334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231" name="Oval 230"/>
          <p:cNvSpPr/>
          <p:nvPr/>
        </p:nvSpPr>
        <p:spPr>
          <a:xfrm>
            <a:off x="5776888" y="8485982"/>
            <a:ext cx="509588" cy="50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54" name="TextBox 53"/>
          <p:cNvSpPr txBox="1"/>
          <p:nvPr/>
        </p:nvSpPr>
        <p:spPr>
          <a:xfrm>
            <a:off x="5722667" y="8576799"/>
            <a:ext cx="652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autumn term </a:t>
            </a:r>
          </a:p>
        </p:txBody>
      </p:sp>
      <p:sp>
        <p:nvSpPr>
          <p:cNvPr id="14375" name="TextBox 268"/>
          <p:cNvSpPr txBox="1">
            <a:spLocks noChangeArrowheads="1"/>
          </p:cNvSpPr>
          <p:nvPr/>
        </p:nvSpPr>
        <p:spPr bwMode="auto">
          <a:xfrm>
            <a:off x="2171124" y="9226513"/>
            <a:ext cx="1975656" cy="7078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Fiction:  Adventure Story:  </a:t>
            </a:r>
            <a:r>
              <a:rPr lang="en-US" sz="800" dirty="0">
                <a:latin typeface="+mn-lt"/>
              </a:rPr>
              <a:t>mimic sentence structure, ‘</a:t>
            </a:r>
            <a:r>
              <a:rPr lang="en-US" sz="800" dirty="0" err="1">
                <a:latin typeface="+mn-lt"/>
              </a:rPr>
              <a:t>Rundell</a:t>
            </a:r>
            <a:r>
              <a:rPr lang="en-US" sz="800" dirty="0">
                <a:latin typeface="+mn-lt"/>
              </a:rPr>
              <a:t> sentence’, complex sentence, metaphor, colon, personification, show not tell sentence, dialogue, simile.  </a:t>
            </a:r>
          </a:p>
        </p:txBody>
      </p:sp>
      <p:pic>
        <p:nvPicPr>
          <p:cNvPr id="14383" name="Picture 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4093" y="8692092"/>
            <a:ext cx="3873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10" name="TextBox 127"/>
          <p:cNvSpPr txBox="1">
            <a:spLocks noChangeArrowheads="1"/>
          </p:cNvSpPr>
          <p:nvPr/>
        </p:nvSpPr>
        <p:spPr bwMode="auto">
          <a:xfrm>
            <a:off x="101967" y="8747239"/>
            <a:ext cx="1207376" cy="107721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Poetry: based on Malfeasance by Alan Bold using</a:t>
            </a:r>
            <a:r>
              <a:rPr lang="en-US" sz="800" dirty="0">
                <a:latin typeface="+mn-lt"/>
              </a:rPr>
              <a:t>, adjectives, expanded noun phrases, precise nouns, precise verbs, rhyme, simile, metaphor, repetition for effect, onomatopoeia.  </a:t>
            </a:r>
          </a:p>
        </p:txBody>
      </p:sp>
      <p:sp>
        <p:nvSpPr>
          <p:cNvPr id="14413" name="TextBox 143"/>
          <p:cNvSpPr txBox="1">
            <a:spLocks noChangeArrowheads="1"/>
          </p:cNvSpPr>
          <p:nvPr/>
        </p:nvSpPr>
        <p:spPr bwMode="auto">
          <a:xfrm>
            <a:off x="4295804" y="9170588"/>
            <a:ext cx="2420442" cy="7078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800" b="1" dirty="0">
                <a:latin typeface="+mn-lt"/>
              </a:rPr>
              <a:t>Fiction:</a:t>
            </a:r>
            <a:r>
              <a:rPr lang="en-GB" sz="800" dirty="0">
                <a:latin typeface="+mn-lt"/>
              </a:rPr>
              <a:t>  </a:t>
            </a:r>
            <a:r>
              <a:rPr lang="en-GB" sz="800" b="1" dirty="0">
                <a:latin typeface="+mn-lt"/>
              </a:rPr>
              <a:t>An adaptation of an adventure story </a:t>
            </a:r>
            <a:r>
              <a:rPr lang="en-GB" sz="800" dirty="0">
                <a:latin typeface="+mn-lt"/>
              </a:rPr>
              <a:t>using, relative clause, adverbs, adverbial phrase, modal verbs, simile/metaphor, alliteration, complex sentence, adjectives/synonyms, onomatopoeia, time adverbial, personification, short sentences, question.  </a:t>
            </a:r>
          </a:p>
        </p:txBody>
      </p:sp>
      <p:sp>
        <p:nvSpPr>
          <p:cNvPr id="167" name="TextBox 268">
            <a:extLst>
              <a:ext uri="{FF2B5EF4-FFF2-40B4-BE49-F238E27FC236}">
                <a16:creationId xmlns:a16="http://schemas.microsoft.com/office/drawing/2014/main" id="{7912FF6A-9C28-4D25-BD45-C80F0D4AE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7553" y="7676659"/>
            <a:ext cx="2266708" cy="7078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Non-Fiction:  Recount of a ‘real’ event using, </a:t>
            </a:r>
            <a:r>
              <a:rPr lang="en-US" sz="800" dirty="0">
                <a:latin typeface="+mn-lt"/>
              </a:rPr>
              <a:t>adverbial opener, action verbs, dash, personification, simile, synonyms and verb, onomatopoeia and precise verb, brackets, adverb, adverbial phrase, short sentences, inner thought.    </a:t>
            </a:r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2EEEB394-0CBE-4001-B1F8-1E530204BFE8}"/>
              </a:ext>
            </a:extLst>
          </p:cNvPr>
          <p:cNvSpPr/>
          <p:nvPr/>
        </p:nvSpPr>
        <p:spPr>
          <a:xfrm>
            <a:off x="1032170" y="3181120"/>
            <a:ext cx="817726" cy="754011"/>
          </a:xfrm>
          <a:prstGeom prst="ellipse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F2B35E89-9DF4-4A0C-A3DA-61EC7A6534F3}"/>
              </a:ext>
            </a:extLst>
          </p:cNvPr>
          <p:cNvSpPr/>
          <p:nvPr/>
        </p:nvSpPr>
        <p:spPr>
          <a:xfrm>
            <a:off x="1131518" y="3268210"/>
            <a:ext cx="630721" cy="5748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B754F4C6-9E76-4CF3-8569-F7DAF21EFCDE}"/>
              </a:ext>
            </a:extLst>
          </p:cNvPr>
          <p:cNvCxnSpPr>
            <a:cxnSpLocks/>
          </p:cNvCxnSpPr>
          <p:nvPr/>
        </p:nvCxnSpPr>
        <p:spPr>
          <a:xfrm flipH="1">
            <a:off x="497084" y="385273"/>
            <a:ext cx="128368" cy="23245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268">
            <a:extLst>
              <a:ext uri="{FF2B5EF4-FFF2-40B4-BE49-F238E27FC236}">
                <a16:creationId xmlns:a16="http://schemas.microsoft.com/office/drawing/2014/main" id="{5501980B-66DF-4B79-A4BC-CD7E33299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948" y="7713869"/>
            <a:ext cx="1942443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Non-Fiction:  A balanced argument using,  </a:t>
            </a:r>
            <a:r>
              <a:rPr lang="en-US" sz="800" dirty="0">
                <a:latin typeface="+mn-lt"/>
              </a:rPr>
              <a:t>time adverbial, metaphor, colon, contrasting conjunction, subordinate clause, quotation, adverb, formal language, suffixes, modal verb, brackets, dash, commas in a list, complex sentence, alliteration.  </a:t>
            </a:r>
          </a:p>
        </p:txBody>
      </p:sp>
      <p:sp>
        <p:nvSpPr>
          <p:cNvPr id="175" name="Text Box 255">
            <a:extLst>
              <a:ext uri="{FF2B5EF4-FFF2-40B4-BE49-F238E27FC236}">
                <a16:creationId xmlns:a16="http://schemas.microsoft.com/office/drawing/2014/main" id="{0A62281E-6AE3-4CFA-A082-084E5813E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25" y="6791212"/>
            <a:ext cx="1756548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b="1" dirty="0">
                <a:latin typeface="+mn-lt"/>
              </a:rPr>
              <a:t>Fiction:  An adaptation of a fantasy story The LWW,  using</a:t>
            </a:r>
            <a:r>
              <a:rPr lang="en-GB" dirty="0">
                <a:latin typeface="+mn-lt"/>
              </a:rPr>
              <a:t>, adverbial phrase, dialogue, complex sentence, relative clause, brackets, repetition for effect, simile, alliteration, modal verbs and dialogue, precise adjectives, passive voice, onomatopoeia, metaphor.  </a:t>
            </a:r>
          </a:p>
        </p:txBody>
      </p:sp>
      <p:sp>
        <p:nvSpPr>
          <p:cNvPr id="198" name="Text Box 255">
            <a:extLst>
              <a:ext uri="{FF2B5EF4-FFF2-40B4-BE49-F238E27FC236}">
                <a16:creationId xmlns:a16="http://schemas.microsoft.com/office/drawing/2014/main" id="{4453BF6D-D559-4A40-9F30-7F6C1F459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518" y="4851651"/>
            <a:ext cx="2533425" cy="7078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Non-Fiction: A biography using</a:t>
            </a:r>
            <a:r>
              <a:rPr lang="en-GB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subordinating conjunction, verbs x 3 opener, parenthesis, brackets, dashes and commas, simile, expanded noun phrase, relative clause, short sentences, modal verbs, oxymoron and fronted adverbial, precise verbs.    </a:t>
            </a:r>
          </a:p>
        </p:txBody>
      </p:sp>
      <p:sp>
        <p:nvSpPr>
          <p:cNvPr id="225" name="Block Arc 224">
            <a:extLst>
              <a:ext uri="{FF2B5EF4-FFF2-40B4-BE49-F238E27FC236}">
                <a16:creationId xmlns:a16="http://schemas.microsoft.com/office/drawing/2014/main" id="{A99B6894-55E0-4BC4-A590-75F22536794C}"/>
              </a:ext>
            </a:extLst>
          </p:cNvPr>
          <p:cNvSpPr/>
          <p:nvPr/>
        </p:nvSpPr>
        <p:spPr>
          <a:xfrm rot="15889358" flipH="1">
            <a:off x="-152223" y="514264"/>
            <a:ext cx="1710521" cy="1261913"/>
          </a:xfrm>
          <a:prstGeom prst="blockArc">
            <a:avLst>
              <a:gd name="adj1" fmla="val 9685985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E11CBCB0-0D7C-41CF-A599-11BDE100B93A}"/>
              </a:ext>
            </a:extLst>
          </p:cNvPr>
          <p:cNvCxnSpPr>
            <a:cxnSpLocks/>
          </p:cNvCxnSpPr>
          <p:nvPr/>
        </p:nvCxnSpPr>
        <p:spPr>
          <a:xfrm flipH="1" flipV="1">
            <a:off x="5473728" y="8878507"/>
            <a:ext cx="171322" cy="29208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/>
          <p:cNvCxnSpPr>
            <a:cxnSpLocks/>
          </p:cNvCxnSpPr>
          <p:nvPr/>
        </p:nvCxnSpPr>
        <p:spPr>
          <a:xfrm flipH="1" flipV="1">
            <a:off x="3692523" y="9128688"/>
            <a:ext cx="223876" cy="2912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cxnSpLocks/>
          </p:cNvCxnSpPr>
          <p:nvPr/>
        </p:nvCxnSpPr>
        <p:spPr>
          <a:xfrm flipH="1" flipV="1">
            <a:off x="900629" y="6632046"/>
            <a:ext cx="280473" cy="14092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Text Box 255">
            <a:extLst>
              <a:ext uri="{FF2B5EF4-FFF2-40B4-BE49-F238E27FC236}">
                <a16:creationId xmlns:a16="http://schemas.microsoft.com/office/drawing/2014/main" id="{2082C787-42CC-4404-9A28-79FEFF9C6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9777" y="3386227"/>
            <a:ext cx="1047011" cy="10618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 An adaptation of the narrative poem, The Highwayman, using, </a:t>
            </a:r>
            <a:r>
              <a:rPr lang="en-GB" dirty="0">
                <a:latin typeface="+mn-lt"/>
              </a:rPr>
              <a:t>short sentences, adjectives in a list, metaphor, alliteration, simile, dialogue, precise verbs, personification.   </a:t>
            </a:r>
          </a:p>
        </p:txBody>
      </p:sp>
      <p:sp>
        <p:nvSpPr>
          <p:cNvPr id="172" name="Text Box 255">
            <a:extLst>
              <a:ext uri="{FF2B5EF4-FFF2-40B4-BE49-F238E27FC236}">
                <a16:creationId xmlns:a16="http://schemas.microsoft.com/office/drawing/2014/main" id="{2ED23158-C7B3-4050-89D8-4DA45E3A6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68" y="2198251"/>
            <a:ext cx="1514660" cy="99069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Fiction: An adaptation of an adventure Sci-Fi using, </a:t>
            </a:r>
            <a:r>
              <a:rPr lang="en-GB" dirty="0">
                <a:latin typeface="+mn-lt"/>
              </a:rPr>
              <a:t>adverbs –degrees of possibility, powerful adjectives, question, dialogue, short sentences for effect, relative clause sentence, commas in lists, complex sentence, pathetic fallacy, modal verbs.   </a:t>
            </a:r>
          </a:p>
        </p:txBody>
      </p:sp>
      <p:sp>
        <p:nvSpPr>
          <p:cNvPr id="192" name="Text Box 255">
            <a:extLst>
              <a:ext uri="{FF2B5EF4-FFF2-40B4-BE49-F238E27FC236}">
                <a16:creationId xmlns:a16="http://schemas.microsoft.com/office/drawing/2014/main" id="{D8A17113-1AA9-4EC2-830D-1E31B4E2E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4583" y="2705150"/>
            <a:ext cx="1634288" cy="7078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Non-Fiction: A job advertisement using, </a:t>
            </a:r>
            <a:r>
              <a:rPr lang="en-GB" sz="800" dirty="0">
                <a:latin typeface="+mn-lt"/>
                <a:cs typeface="Arial" panose="020B0604020202020204" pitchFamily="34" charset="0"/>
              </a:rPr>
              <a:t>headline, rhetorical question, precise nouns, commas for effect, technical vocabulary , hyperbole.   </a:t>
            </a:r>
          </a:p>
        </p:txBody>
      </p:sp>
      <p:cxnSp>
        <p:nvCxnSpPr>
          <p:cNvPr id="344" name="Straight Connector 343">
            <a:extLst>
              <a:ext uri="{FF2B5EF4-FFF2-40B4-BE49-F238E27FC236}">
                <a16:creationId xmlns:a16="http://schemas.microsoft.com/office/drawing/2014/main" id="{C8DFF1D0-04E9-4C8C-BFE8-9C11F0881D9A}"/>
              </a:ext>
            </a:extLst>
          </p:cNvPr>
          <p:cNvCxnSpPr>
            <a:cxnSpLocks/>
          </p:cNvCxnSpPr>
          <p:nvPr/>
        </p:nvCxnSpPr>
        <p:spPr>
          <a:xfrm flipV="1">
            <a:off x="5603664" y="1804520"/>
            <a:ext cx="421141" cy="26560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51">
            <a:extLst>
              <a:ext uri="{FF2B5EF4-FFF2-40B4-BE49-F238E27FC236}">
                <a16:creationId xmlns:a16="http://schemas.microsoft.com/office/drawing/2014/main" id="{43C1AFE4-94E7-47DE-8D10-B2639BD16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310" y="-36117"/>
            <a:ext cx="36013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  <a:latin typeface="+mn-lt"/>
              </a:rPr>
              <a:t>Writing  Progression – Year Five   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EC6B46D5-EDB2-40A2-8967-8C2D28010E9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981" y="8461429"/>
            <a:ext cx="733420" cy="667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2CF71EE9-A2D2-4780-9A3C-4DFC9ED19CC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196" y="8405568"/>
            <a:ext cx="892290" cy="70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12F6EA59-5BE2-411F-9BF0-72D3DD3DE0E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746" y="7708190"/>
            <a:ext cx="1087895" cy="630943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TextBox 268">
            <a:extLst>
              <a:ext uri="{FF2B5EF4-FFF2-40B4-BE49-F238E27FC236}">
                <a16:creationId xmlns:a16="http://schemas.microsoft.com/office/drawing/2014/main" id="{EFC4F2D3-C1F1-440D-BDF2-BC71D05EC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809" y="7003664"/>
            <a:ext cx="2707813" cy="630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+mn-lt"/>
              </a:rPr>
              <a:t>Fiction:  Writing a Speech – AA journey of a refugee - </a:t>
            </a:r>
            <a:r>
              <a:rPr lang="en-US" dirty="0">
                <a:latin typeface="+mn-lt"/>
              </a:rPr>
              <a:t>using, adverbial opener, action verbs, dash, personification, simile, synonym and verb, brackets, adverb/adverbial phrase, parenthesis, repetition, feelings and personification, synonyms, colon, repetition, relative clause ‘who’, ‘which’.    </a:t>
            </a: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28F21F27-276D-49BE-8FAD-EADFDB887D9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25" y="7717729"/>
            <a:ext cx="682946" cy="8721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C9C3CF40-B551-4276-8319-9487E3726F4F}"/>
              </a:ext>
            </a:extLst>
          </p:cNvPr>
          <p:cNvCxnSpPr>
            <a:cxnSpLocks/>
          </p:cNvCxnSpPr>
          <p:nvPr/>
        </p:nvCxnSpPr>
        <p:spPr>
          <a:xfrm flipH="1">
            <a:off x="3889777" y="7849659"/>
            <a:ext cx="547776" cy="15323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FE72724-6E63-436E-BABB-F89D49B2C5A1}"/>
              </a:ext>
            </a:extLst>
          </p:cNvPr>
          <p:cNvSpPr/>
          <p:nvPr/>
        </p:nvSpPr>
        <p:spPr>
          <a:xfrm>
            <a:off x="3002880" y="6533607"/>
            <a:ext cx="3028802" cy="390139"/>
          </a:xfrm>
          <a:prstGeom prst="rect">
            <a:avLst/>
          </a:prstGeom>
          <a:solidFill>
            <a:srgbClr val="FFD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E1BFAA94-CFD3-4EE0-ACD7-1A9FDAEAD36A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458" y="6344977"/>
            <a:ext cx="1123941" cy="64187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7659BDFD-477C-4E34-A0FC-369B68D5CABB}"/>
              </a:ext>
            </a:extLst>
          </p:cNvPr>
          <p:cNvSpPr/>
          <p:nvPr/>
        </p:nvSpPr>
        <p:spPr>
          <a:xfrm>
            <a:off x="1971689" y="6247039"/>
            <a:ext cx="678103" cy="68491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F9582D4-8A4C-4037-8FCA-F9A0C7E18A5C}"/>
              </a:ext>
            </a:extLst>
          </p:cNvPr>
          <p:cNvSpPr/>
          <p:nvPr/>
        </p:nvSpPr>
        <p:spPr>
          <a:xfrm>
            <a:off x="2052902" y="6314287"/>
            <a:ext cx="506370" cy="5419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429A916-91EB-4E2C-83F3-68C8AAC7DDD0}"/>
              </a:ext>
            </a:extLst>
          </p:cNvPr>
          <p:cNvSpPr txBox="1"/>
          <p:nvPr/>
        </p:nvSpPr>
        <p:spPr>
          <a:xfrm>
            <a:off x="2048198" y="6382333"/>
            <a:ext cx="509617" cy="405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spring term </a:t>
            </a:r>
          </a:p>
        </p:txBody>
      </p:sp>
      <p:pic>
        <p:nvPicPr>
          <p:cNvPr id="134" name="Picture 133">
            <a:extLst>
              <a:ext uri="{FF2B5EF4-FFF2-40B4-BE49-F238E27FC236}">
                <a16:creationId xmlns:a16="http://schemas.microsoft.com/office/drawing/2014/main" id="{9C3ABE48-3F49-4A4A-AB92-AC6AF9B11B74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4" y="5998147"/>
            <a:ext cx="773293" cy="724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Picture 143">
            <a:extLst>
              <a:ext uri="{FF2B5EF4-FFF2-40B4-BE49-F238E27FC236}">
                <a16:creationId xmlns:a16="http://schemas.microsoft.com/office/drawing/2014/main" id="{182C81FC-9073-4D1D-BA21-A5694406B011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847" y="4891178"/>
            <a:ext cx="853578" cy="60718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Text Box 255">
            <a:extLst>
              <a:ext uri="{FF2B5EF4-FFF2-40B4-BE49-F238E27FC236}">
                <a16:creationId xmlns:a16="http://schemas.microsoft.com/office/drawing/2014/main" id="{7D9A82F7-97ED-4F53-AE6D-47650685A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6327" y="4944794"/>
            <a:ext cx="1854752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Non-Fiction:  </a:t>
            </a:r>
            <a:r>
              <a:rPr lang="en-GB" b="1" dirty="0">
                <a:latin typeface="+mn-lt"/>
              </a:rPr>
              <a:t>An explanation of The Water Cycle using h</a:t>
            </a:r>
            <a:r>
              <a:rPr lang="en-GB" dirty="0">
                <a:latin typeface="+mn-lt"/>
              </a:rPr>
              <a:t>eading (question), prepositions, hyperbole, alliteration, precise nouns, adjectives, technical vocabulary, cause and effect language, time adverbial and precise verb, adverb and imperative verb</a:t>
            </a:r>
            <a:r>
              <a:rPr lang="en-GB" dirty="0"/>
              <a:t>.  </a:t>
            </a:r>
          </a:p>
        </p:txBody>
      </p:sp>
      <p:pic>
        <p:nvPicPr>
          <p:cNvPr id="153" name="Picture 152">
            <a:extLst>
              <a:ext uri="{FF2B5EF4-FFF2-40B4-BE49-F238E27FC236}">
                <a16:creationId xmlns:a16="http://schemas.microsoft.com/office/drawing/2014/main" id="{F8C29686-2C88-4AE1-8735-FED7A3C3CCC3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754" y="4254591"/>
            <a:ext cx="531439" cy="63277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Text Box 255">
            <a:extLst>
              <a:ext uri="{FF2B5EF4-FFF2-40B4-BE49-F238E27FC236}">
                <a16:creationId xmlns:a16="http://schemas.microsoft.com/office/drawing/2014/main" id="{5E4BA615-9D8E-4597-9C69-18ABB59ED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5510" y="3853484"/>
            <a:ext cx="1690999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A non-chronological report using,  </a:t>
            </a:r>
            <a:r>
              <a:rPr lang="en-GB" dirty="0">
                <a:latin typeface="+mn-lt"/>
              </a:rPr>
              <a:t>alliteration, pun, relative clause, expanded noun phrase, superlatives, rhetorical questions, modal verb, adjectives, complex sentence, technical language, brackets, precise verbs, subordinating conjunction.   </a:t>
            </a:r>
          </a:p>
        </p:txBody>
      </p:sp>
      <p:pic>
        <p:nvPicPr>
          <p:cNvPr id="154" name="Picture 153">
            <a:extLst>
              <a:ext uri="{FF2B5EF4-FFF2-40B4-BE49-F238E27FC236}">
                <a16:creationId xmlns:a16="http://schemas.microsoft.com/office/drawing/2014/main" id="{001DE795-6BA4-4F6C-8846-AFDFEBC9F63E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6385" y="4062332"/>
            <a:ext cx="594594" cy="7148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21190620-A26E-4822-9307-6F0D10C17FB5}"/>
              </a:ext>
            </a:extLst>
          </p:cNvPr>
          <p:cNvCxnSpPr>
            <a:cxnSpLocks/>
          </p:cNvCxnSpPr>
          <p:nvPr/>
        </p:nvCxnSpPr>
        <p:spPr>
          <a:xfrm>
            <a:off x="2735785" y="4362773"/>
            <a:ext cx="456128" cy="14765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7" name="Picture 156">
            <a:extLst>
              <a:ext uri="{FF2B5EF4-FFF2-40B4-BE49-F238E27FC236}">
                <a16:creationId xmlns:a16="http://schemas.microsoft.com/office/drawing/2014/main" id="{2B3820BB-B308-4F0D-AA38-2143270A09DF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606" y="4055032"/>
            <a:ext cx="734683" cy="765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311A806A-9361-41A7-A131-2B78C3FF2ECF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857" y="2574168"/>
            <a:ext cx="695305" cy="68054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TextBox 168">
            <a:extLst>
              <a:ext uri="{FF2B5EF4-FFF2-40B4-BE49-F238E27FC236}">
                <a16:creationId xmlns:a16="http://schemas.microsoft.com/office/drawing/2014/main" id="{A15322FE-EF29-4534-8022-573D765F2AD5}"/>
              </a:ext>
            </a:extLst>
          </p:cNvPr>
          <p:cNvSpPr txBox="1"/>
          <p:nvPr/>
        </p:nvSpPr>
        <p:spPr>
          <a:xfrm>
            <a:off x="1130772" y="3367728"/>
            <a:ext cx="652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summer term </a:t>
            </a:r>
          </a:p>
        </p:txBody>
      </p:sp>
      <p:pic>
        <p:nvPicPr>
          <p:cNvPr id="171" name="Picture 170">
            <a:extLst>
              <a:ext uri="{FF2B5EF4-FFF2-40B4-BE49-F238E27FC236}">
                <a16:creationId xmlns:a16="http://schemas.microsoft.com/office/drawing/2014/main" id="{3D4B2B01-14DE-4153-B8DB-EA8701D5D8A6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172" y="2491715"/>
            <a:ext cx="1272478" cy="79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0AC51DE2-BC74-49AB-A112-9AD5AE63A411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509" y="1046090"/>
            <a:ext cx="773928" cy="60589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Text Box 255">
            <a:extLst>
              <a:ext uri="{FF2B5EF4-FFF2-40B4-BE49-F238E27FC236}">
                <a16:creationId xmlns:a16="http://schemas.microsoft.com/office/drawing/2014/main" id="{17EAA276-878F-4BDE-B8AC-A29392178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8512" y="67876"/>
            <a:ext cx="2204614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Fiction:  An adaptation using, </a:t>
            </a:r>
            <a:r>
              <a:rPr lang="en-GB" sz="800" dirty="0">
                <a:latin typeface="+mn-lt"/>
                <a:cs typeface="Arial" panose="020B0604020202020204" pitchFamily="34" charset="0"/>
              </a:rPr>
              <a:t>repetition and ellipsis, complex sentence (flashback), short sentences, conjunction (contrasting), compound adjectives (hyphenated)  relative clause, pathetic fallacy, time adverbial, single verbs for impact, pun, semi-colon,  expanded noun phrase, brackets, dash  for independent clause.  </a:t>
            </a:r>
          </a:p>
        </p:txBody>
      </p:sp>
      <p:pic>
        <p:nvPicPr>
          <p:cNvPr id="189" name="Picture 188">
            <a:extLst>
              <a:ext uri="{FF2B5EF4-FFF2-40B4-BE49-F238E27FC236}">
                <a16:creationId xmlns:a16="http://schemas.microsoft.com/office/drawing/2014/main" id="{AFD7E35D-C4A4-440B-B701-6AC04AF463E1}"/>
              </a:ext>
            </a:extLst>
          </p:cNvPr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215" y="1661047"/>
            <a:ext cx="746959" cy="634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Picture 97" descr="See the source image">
            <a:extLst>
              <a:ext uri="{FF2B5EF4-FFF2-40B4-BE49-F238E27FC236}">
                <a16:creationId xmlns:a16="http://schemas.microsoft.com/office/drawing/2014/main" id="{4B27304C-E037-4989-9E3C-AB825075EAF9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362" y="6390378"/>
            <a:ext cx="1250149" cy="11965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DDB1BBE-18DE-4EC4-A722-484DA13A4F89}"/>
              </a:ext>
            </a:extLst>
          </p:cNvPr>
          <p:cNvCxnSpPr>
            <a:cxnSpLocks/>
            <a:stCxn id="162" idx="1"/>
          </p:cNvCxnSpPr>
          <p:nvPr/>
        </p:nvCxnSpPr>
        <p:spPr>
          <a:xfrm flipH="1" flipV="1">
            <a:off x="581932" y="7928961"/>
            <a:ext cx="168016" cy="26196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 descr="C:\Users\Zadams\AppData\Local\Microsoft\Windows\INetCache\Content.MSO\EA779556.tmp">
            <a:extLst>
              <a:ext uri="{FF2B5EF4-FFF2-40B4-BE49-F238E27FC236}">
                <a16:creationId xmlns:a16="http://schemas.microsoft.com/office/drawing/2014/main" id="{EF846986-6D11-466F-9ECA-8B210F6624A8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11" y="9056731"/>
            <a:ext cx="636991" cy="6443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9" name="Straight Connector 258"/>
          <p:cNvCxnSpPr>
            <a:cxnSpLocks/>
          </p:cNvCxnSpPr>
          <p:nvPr/>
        </p:nvCxnSpPr>
        <p:spPr>
          <a:xfrm>
            <a:off x="1157346" y="9406573"/>
            <a:ext cx="335883" cy="200227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1A74B1CE-8BA4-4439-89D3-B2799A56F95F}"/>
              </a:ext>
            </a:extLst>
          </p:cNvPr>
          <p:cNvCxnSpPr>
            <a:cxnSpLocks/>
          </p:cNvCxnSpPr>
          <p:nvPr/>
        </p:nvCxnSpPr>
        <p:spPr>
          <a:xfrm flipH="1">
            <a:off x="5173865" y="6782541"/>
            <a:ext cx="366601" cy="37022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1041AF06-0FAE-43DE-9DB1-471CDD35A01F}"/>
              </a:ext>
            </a:extLst>
          </p:cNvPr>
          <p:cNvCxnSpPr>
            <a:cxnSpLocks/>
          </p:cNvCxnSpPr>
          <p:nvPr/>
        </p:nvCxnSpPr>
        <p:spPr>
          <a:xfrm flipH="1">
            <a:off x="3294707" y="6401262"/>
            <a:ext cx="594568" cy="9597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 Box 255">
            <a:extLst>
              <a:ext uri="{FF2B5EF4-FFF2-40B4-BE49-F238E27FC236}">
                <a16:creationId xmlns:a16="http://schemas.microsoft.com/office/drawing/2014/main" id="{6817F366-D6F1-4B13-993B-926FA1287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821" y="5740240"/>
            <a:ext cx="2015663" cy="7078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Non-Fiction: A post card </a:t>
            </a:r>
            <a:r>
              <a:rPr lang="en-GB" sz="800" dirty="0">
                <a:latin typeface="+mn-lt"/>
                <a:cs typeface="Arial" panose="020B0604020202020204" pitchFamily="34" charset="0"/>
              </a:rPr>
              <a:t>using, openings, chatty style, dash, ellipsis, time adverbials, precise language and feelings, short sentences, fronted adverbial, brackets, questions, rhetorical question.   </a:t>
            </a:r>
          </a:p>
        </p:txBody>
      </p:sp>
      <p:pic>
        <p:nvPicPr>
          <p:cNvPr id="176" name="Picture 175">
            <a:extLst>
              <a:ext uri="{FF2B5EF4-FFF2-40B4-BE49-F238E27FC236}">
                <a16:creationId xmlns:a16="http://schemas.microsoft.com/office/drawing/2014/main" id="{4F98D33C-0E1F-4834-B991-529BDDD7E618}"/>
              </a:ext>
            </a:extLst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691" y="1590254"/>
            <a:ext cx="1076039" cy="845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C88B5A5C-A41D-4FBA-85EE-FD9ACC086EFA}"/>
              </a:ext>
            </a:extLst>
          </p:cNvPr>
          <p:cNvCxnSpPr>
            <a:cxnSpLocks/>
          </p:cNvCxnSpPr>
          <p:nvPr/>
        </p:nvCxnSpPr>
        <p:spPr>
          <a:xfrm>
            <a:off x="1475213" y="2627434"/>
            <a:ext cx="203102" cy="34881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0" name="Picture 129" descr="9781526610553 Moth">
            <a:extLst>
              <a:ext uri="{FF2B5EF4-FFF2-40B4-BE49-F238E27FC236}">
                <a16:creationId xmlns:a16="http://schemas.microsoft.com/office/drawing/2014/main" id="{55C0C38D-2552-4861-A6E4-8F2B7635540C}"/>
              </a:ext>
            </a:extLst>
          </p:cNvPr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68" y="1239597"/>
            <a:ext cx="982999" cy="872653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Text Box 255">
            <a:extLst>
              <a:ext uri="{FF2B5EF4-FFF2-40B4-BE49-F238E27FC236}">
                <a16:creationId xmlns:a16="http://schemas.microsoft.com/office/drawing/2014/main" id="{A067AA52-F6A0-4ECA-9827-1433276F7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29" y="88838"/>
            <a:ext cx="1256856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Poetry using </a:t>
            </a:r>
            <a:r>
              <a:rPr lang="en-GB" dirty="0"/>
              <a:t>personification, rhyme, alliteration, simile, metaphor, imagery, precise adjectives, precise verbs, commas for effect, parenthesis for impact, pathetic fallacy.</a:t>
            </a:r>
            <a:r>
              <a:rPr lang="en-GB" b="1" dirty="0">
                <a:latin typeface="+mn-lt"/>
              </a:rPr>
              <a:t>  </a:t>
            </a:r>
            <a:endParaRPr lang="en-GB" dirty="0">
              <a:latin typeface="+mn-lt"/>
            </a:endParaRPr>
          </a:p>
        </p:txBody>
      </p:sp>
      <p:cxnSp>
        <p:nvCxnSpPr>
          <p:cNvPr id="322" name="Straight Connector 321"/>
          <p:cNvCxnSpPr>
            <a:cxnSpLocks/>
          </p:cNvCxnSpPr>
          <p:nvPr/>
        </p:nvCxnSpPr>
        <p:spPr>
          <a:xfrm>
            <a:off x="4156029" y="3132831"/>
            <a:ext cx="493767" cy="5505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7AD61DBD-76D4-48C3-89F1-04B4456712F3}"/>
              </a:ext>
            </a:extLst>
          </p:cNvPr>
          <p:cNvCxnSpPr>
            <a:cxnSpLocks/>
          </p:cNvCxnSpPr>
          <p:nvPr/>
        </p:nvCxnSpPr>
        <p:spPr>
          <a:xfrm flipH="1">
            <a:off x="871576" y="1006253"/>
            <a:ext cx="168379" cy="28728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Text Box 255">
            <a:extLst>
              <a:ext uri="{FF2B5EF4-FFF2-40B4-BE49-F238E27FC236}">
                <a16:creationId xmlns:a16="http://schemas.microsoft.com/office/drawing/2014/main" id="{891680AA-9BA6-4879-B655-467AFE1E2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6119" y="1938922"/>
            <a:ext cx="2016454" cy="630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Fiction: An adaptation of ‘The Lost Son’, using, </a:t>
            </a:r>
            <a:r>
              <a:rPr lang="en-GB" dirty="0"/>
              <a:t>rhetorical question, simile, metaphor, imagery, precise adjectives, precise verbs, commas for effect, exclamation for effect, parenthesis for impact.   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8D7CFC95-ED39-48AE-9CA7-30F4937BBCDA}"/>
              </a:ext>
            </a:extLst>
          </p:cNvPr>
          <p:cNvCxnSpPr>
            <a:cxnSpLocks/>
          </p:cNvCxnSpPr>
          <p:nvPr/>
        </p:nvCxnSpPr>
        <p:spPr>
          <a:xfrm>
            <a:off x="2024381" y="1920286"/>
            <a:ext cx="225280" cy="270189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 Box 255">
            <a:extLst>
              <a:ext uri="{FF2B5EF4-FFF2-40B4-BE49-F238E27FC236}">
                <a16:creationId xmlns:a16="http://schemas.microsoft.com/office/drawing/2014/main" id="{B3F452B0-4EA2-4F67-BF9D-DBCEA8301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9198" y="541012"/>
            <a:ext cx="1547048" cy="98965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/>
              <a:t>Non-Fiction:  a speech using</a:t>
            </a:r>
            <a:r>
              <a:rPr lang="en-GB" b="1" dirty="0"/>
              <a:t>, </a:t>
            </a:r>
            <a:r>
              <a:rPr lang="en-GB" dirty="0"/>
              <a:t> rhetorical question, adverbials, metaphor, superlative conditional ‘if’, colon, semi-colon, counteract existing viewpoint, acronym, alliteration, compound words x 3, antonyms , ‘but conjunction.  </a:t>
            </a:r>
          </a:p>
        </p:txBody>
      </p: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D62E022C-0EF9-4499-92F8-E34DA38E1F5E}"/>
              </a:ext>
            </a:extLst>
          </p:cNvPr>
          <p:cNvCxnSpPr>
            <a:cxnSpLocks/>
          </p:cNvCxnSpPr>
          <p:nvPr/>
        </p:nvCxnSpPr>
        <p:spPr>
          <a:xfrm flipH="1">
            <a:off x="6155730" y="1289130"/>
            <a:ext cx="362529" cy="42652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399DE3CA-34CC-420D-8E18-D92B63341CE9}"/>
              </a:ext>
            </a:extLst>
          </p:cNvPr>
          <p:cNvCxnSpPr>
            <a:cxnSpLocks/>
          </p:cNvCxnSpPr>
          <p:nvPr/>
        </p:nvCxnSpPr>
        <p:spPr>
          <a:xfrm flipH="1">
            <a:off x="4640419" y="5249395"/>
            <a:ext cx="272195" cy="19225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Oval 164">
            <a:extLst>
              <a:ext uri="{FF2B5EF4-FFF2-40B4-BE49-F238E27FC236}">
                <a16:creationId xmlns:a16="http://schemas.microsoft.com/office/drawing/2014/main" id="{E39D80C2-4A07-4260-8B96-4CD636E3DAB4}"/>
              </a:ext>
            </a:extLst>
          </p:cNvPr>
          <p:cNvSpPr/>
          <p:nvPr/>
        </p:nvSpPr>
        <p:spPr>
          <a:xfrm>
            <a:off x="2653784" y="8607433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1</a:t>
            </a: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2E94A045-8F68-4AE6-B312-1A2EF9529809}"/>
              </a:ext>
            </a:extLst>
          </p:cNvPr>
          <p:cNvSpPr/>
          <p:nvPr/>
        </p:nvSpPr>
        <p:spPr>
          <a:xfrm>
            <a:off x="4340553" y="6401262"/>
            <a:ext cx="746959" cy="50096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2</a:t>
            </a: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F87BBF1D-A16C-4275-A852-0D54AC5D185C}"/>
              </a:ext>
            </a:extLst>
          </p:cNvPr>
          <p:cNvSpPr/>
          <p:nvPr/>
        </p:nvSpPr>
        <p:spPr>
          <a:xfrm>
            <a:off x="1237774" y="5778856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3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554C10F2-BC2C-4AFD-BB62-A97DAB281F75}"/>
              </a:ext>
            </a:extLst>
          </p:cNvPr>
          <p:cNvSpPr/>
          <p:nvPr/>
        </p:nvSpPr>
        <p:spPr>
          <a:xfrm>
            <a:off x="2972555" y="3487062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4</a:t>
            </a: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2C74430D-0DFF-48AA-BAD9-6A81BB2ED114}"/>
              </a:ext>
            </a:extLst>
          </p:cNvPr>
          <p:cNvSpPr/>
          <p:nvPr/>
        </p:nvSpPr>
        <p:spPr>
          <a:xfrm>
            <a:off x="1119749" y="1011711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5</a:t>
            </a: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445FBE72-7517-425E-BF5E-AABDF7BAD9F9}"/>
              </a:ext>
            </a:extLst>
          </p:cNvPr>
          <p:cNvSpPr/>
          <p:nvPr/>
        </p:nvSpPr>
        <p:spPr>
          <a:xfrm>
            <a:off x="6034120" y="65005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6</a:t>
            </a:r>
          </a:p>
        </p:txBody>
      </p:sp>
      <p:pic>
        <p:nvPicPr>
          <p:cNvPr id="141" name="Picture 140">
            <a:extLst>
              <a:ext uri="{FF2B5EF4-FFF2-40B4-BE49-F238E27FC236}">
                <a16:creationId xmlns:a16="http://schemas.microsoft.com/office/drawing/2014/main" id="{DC166333-7572-4735-B58D-AFBAC9C77BA2}"/>
              </a:ext>
            </a:extLst>
          </p:cNvPr>
          <p:cNvPicPr/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25" y="5154758"/>
            <a:ext cx="908793" cy="7535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DD4CC668-86E9-4382-941B-9773FC6E5B30}"/>
              </a:ext>
            </a:extLst>
          </p:cNvPr>
          <p:cNvCxnSpPr>
            <a:cxnSpLocks/>
          </p:cNvCxnSpPr>
          <p:nvPr/>
        </p:nvCxnSpPr>
        <p:spPr>
          <a:xfrm flipH="1">
            <a:off x="869508" y="5096593"/>
            <a:ext cx="262010" cy="156836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BF70AC4-9365-46BF-8D7F-D4EDDC05F122}"/>
              </a:ext>
            </a:extLst>
          </p:cNvPr>
          <p:cNvCxnSpPr>
            <a:cxnSpLocks/>
            <a:endCxn id="153" idx="3"/>
          </p:cNvCxnSpPr>
          <p:nvPr/>
        </p:nvCxnSpPr>
        <p:spPr>
          <a:xfrm flipH="1">
            <a:off x="5754193" y="4330410"/>
            <a:ext cx="59798" cy="24057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 Box 255">
            <a:extLst>
              <a:ext uri="{FF2B5EF4-FFF2-40B4-BE49-F238E27FC236}">
                <a16:creationId xmlns:a16="http://schemas.microsoft.com/office/drawing/2014/main" id="{B4E21D11-4156-4007-ABEB-63B8ED19F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6506" y="3372262"/>
            <a:ext cx="1765283" cy="630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 Product review using,</a:t>
            </a:r>
            <a:r>
              <a:rPr lang="en-GB" dirty="0">
                <a:latin typeface="+mn-lt"/>
              </a:rPr>
              <a:t> heading, question, repetition hyperbole, alliteration, adjectives, technical language, cause and effect language, onomatopoeia, ‘because’ sentence</a:t>
            </a:r>
            <a:r>
              <a:rPr lang="en-GB" dirty="0"/>
              <a:t>.  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2FB913AA-A9A0-4E3D-A712-D645C5A85C56}"/>
              </a:ext>
            </a:extLst>
          </p:cNvPr>
          <p:cNvCxnSpPr>
            <a:cxnSpLocks/>
          </p:cNvCxnSpPr>
          <p:nvPr/>
        </p:nvCxnSpPr>
        <p:spPr>
          <a:xfrm>
            <a:off x="4075123" y="3986440"/>
            <a:ext cx="248820" cy="38590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Text Box 255">
            <a:extLst>
              <a:ext uri="{FF2B5EF4-FFF2-40B4-BE49-F238E27FC236}">
                <a16:creationId xmlns:a16="http://schemas.microsoft.com/office/drawing/2014/main" id="{82496385-F10A-4945-A1AA-FAE60F917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97" y="3392722"/>
            <a:ext cx="944356" cy="116955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Fiction: A recount of the Easter story using, </a:t>
            </a:r>
            <a:r>
              <a:rPr lang="en-GB" dirty="0"/>
              <a:t>rhetorical question, adverbial phrase, relative clause, brackets, alliteration, modal verbs and dialogue</a:t>
            </a:r>
            <a:r>
              <a:rPr lang="en-GB" b="1" dirty="0"/>
              <a:t>.  </a:t>
            </a:r>
            <a:endParaRPr lang="en-GB" dirty="0"/>
          </a:p>
        </p:txBody>
      </p:sp>
      <p:pic>
        <p:nvPicPr>
          <p:cNvPr id="112" name="Picture 111" descr="The Easter Story for Children (The Story): Amazon.co.uk: Lucado, Max: Books">
            <a:extLst>
              <a:ext uri="{FF2B5EF4-FFF2-40B4-BE49-F238E27FC236}">
                <a16:creationId xmlns:a16="http://schemas.microsoft.com/office/drawing/2014/main" id="{03CCC314-55D7-4BAB-B3F9-DAD1A050E7EB}"/>
              </a:ext>
            </a:extLst>
          </p:cNvPr>
          <p:cNvPicPr/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32" y="4404138"/>
            <a:ext cx="590527" cy="674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anada's Largest Andy Warhol Exhibit - Revolver Gallery">
            <a:extLst>
              <a:ext uri="{FF2B5EF4-FFF2-40B4-BE49-F238E27FC236}">
                <a16:creationId xmlns:a16="http://schemas.microsoft.com/office/drawing/2014/main" id="{6B742BCC-FA7C-4C02-8550-5086D6FF1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557" y="1172367"/>
            <a:ext cx="554624" cy="45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Text Box 255">
            <a:extLst>
              <a:ext uri="{FF2B5EF4-FFF2-40B4-BE49-F238E27FC236}">
                <a16:creationId xmlns:a16="http://schemas.microsoft.com/office/drawing/2014/main" id="{F872F18B-6195-4C6D-AD25-1C170E213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0877" y="312944"/>
            <a:ext cx="1337056" cy="15696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Non-Fiction: A biography of the life of Andy Warhol using </a:t>
            </a:r>
            <a:r>
              <a:rPr lang="en-GB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subordinating conjunction, verbs x 3 opener, parenthesis, brackets, dashes and commas, simile, expanded noun phrase, relative clause, short sentences, modal verbs, oxymoron and fronted adverbial, precise verbs. </a:t>
            </a:r>
            <a:endParaRPr lang="en-GB" sz="800" dirty="0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3595E9F-354F-4BA7-BEA5-877E54841E95}"/>
              </a:ext>
            </a:extLst>
          </p:cNvPr>
          <p:cNvCxnSpPr>
            <a:cxnSpLocks/>
          </p:cNvCxnSpPr>
          <p:nvPr/>
        </p:nvCxnSpPr>
        <p:spPr>
          <a:xfrm flipH="1">
            <a:off x="3441932" y="963194"/>
            <a:ext cx="362529" cy="42652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17148</TotalTime>
  <Words>888</Words>
  <Application>Microsoft Office PowerPoint</Application>
  <PresentationFormat>A4 Paper (210x297 mm)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Wadebridge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Burrell, Grace</dc:creator>
  <cp:lastModifiedBy>Mrs Z. Adams</cp:lastModifiedBy>
  <cp:revision>485</cp:revision>
  <cp:lastPrinted>2021-07-08T08:37:48Z</cp:lastPrinted>
  <dcterms:created xsi:type="dcterms:W3CDTF">2019-10-28T16:02:33Z</dcterms:created>
  <dcterms:modified xsi:type="dcterms:W3CDTF">2023-07-04T13:13:18Z</dcterms:modified>
</cp:coreProperties>
</file>