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9906000" type="A4"/>
  <p:notesSz cx="9926638" cy="1435576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FFD966"/>
    <a:srgbClr val="FFFFCC"/>
    <a:srgbClr val="FEDEFC"/>
    <a:srgbClr val="FDCBFB"/>
    <a:srgbClr val="FF99FF"/>
    <a:srgbClr val="FF66CC"/>
    <a:srgbClr val="EAE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6" autoAdjust="0"/>
    <p:restoredTop sz="94660"/>
  </p:normalViewPr>
  <p:slideViewPr>
    <p:cSldViewPr snapToGrid="0">
      <p:cViewPr>
        <p:scale>
          <a:sx n="130" d="100"/>
          <a:sy n="130" d="100"/>
        </p:scale>
        <p:origin x="1392" y="-112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337" cy="720646"/>
          </a:xfrm>
          <a:prstGeom prst="rect">
            <a:avLst/>
          </a:prstGeom>
        </p:spPr>
        <p:txBody>
          <a:bodyPr vert="horz" lIns="132714" tIns="66358" rIns="132714" bIns="6635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15" y="0"/>
            <a:ext cx="4302336" cy="720646"/>
          </a:xfrm>
          <a:prstGeom prst="rect">
            <a:avLst/>
          </a:prstGeom>
        </p:spPr>
        <p:txBody>
          <a:bodyPr vert="horz" lIns="132714" tIns="66358" rIns="132714" bIns="6635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C831CF8-0D7B-4BB4-BC76-C1CD7EE68D0D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1795463"/>
            <a:ext cx="335438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14" tIns="66358" rIns="132714" bIns="66358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458" y="6908036"/>
            <a:ext cx="7941310" cy="5652464"/>
          </a:xfrm>
          <a:prstGeom prst="rect">
            <a:avLst/>
          </a:prstGeom>
        </p:spPr>
        <p:txBody>
          <a:bodyPr vert="horz" lIns="132714" tIns="66358" rIns="132714" bIns="66358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5118"/>
            <a:ext cx="4302337" cy="720646"/>
          </a:xfrm>
          <a:prstGeom prst="rect">
            <a:avLst/>
          </a:prstGeom>
        </p:spPr>
        <p:txBody>
          <a:bodyPr vert="horz" lIns="132714" tIns="66358" rIns="132714" bIns="6635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15" y="13635118"/>
            <a:ext cx="4302336" cy="720646"/>
          </a:xfrm>
          <a:prstGeom prst="rect">
            <a:avLst/>
          </a:prstGeom>
        </p:spPr>
        <p:txBody>
          <a:bodyPr vert="horz" lIns="132714" tIns="66358" rIns="132714" bIns="6635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2FBABDD-BD35-4DB9-93F6-671E3E1AD6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097213" y="1949450"/>
            <a:ext cx="3641725" cy="52593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818ADE-EB91-4864-AFB3-2E7F792BE00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75D3C-B33B-4941-A274-6732D7749B2E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7B50B-448B-4370-B960-2924F0A02D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60086-77ED-4BD1-A4CB-56721B59032D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129A0-B68C-469B-95C2-01089C7574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81A50-F7D2-4519-89CF-E4ABC24AF922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175BD-711D-4164-8727-900E44C6D5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C74F8-A10E-4CFC-BD31-B027E2804376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72D91-6965-46A8-80D7-7BF17063ED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F8470-52C5-4B30-9DC5-129E2223019F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FB9B-AE0B-456E-9D31-AB01529651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8B64-6352-4F2C-AAB1-1CC87984BC56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DAEB1-7E7A-4280-B77F-90087A6427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8A7E7-A49D-4FC6-B2A3-A76BDEF407A1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63774-8877-4596-A569-8BBC1D770E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F335-54A3-4E74-BC8E-8443D898FF4F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97222-C727-40F4-9EF2-DB9F33128F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3D897-212C-4291-B3FD-F8873AE69873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D77DA-3F03-48B8-A664-962F10606D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7B65-24DA-410C-B035-F9F0683DB3D9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F30B7-1DD8-430B-92C7-DC91AA7440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82C7C-31C2-49AB-8DC8-C6BE8D4C44AA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670EF-3D2A-490C-8F65-B424911D4A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71488" y="527050"/>
            <a:ext cx="59150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4C1FD-E465-4808-A41E-83DA3B08AFFD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8B3341-ACC5-4BC7-86AF-FC1E093BD1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pn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ctangle 176">
            <a:extLst>
              <a:ext uri="{FF2B5EF4-FFF2-40B4-BE49-F238E27FC236}">
                <a16:creationId xmlns:a16="http://schemas.microsoft.com/office/drawing/2014/main" id="{9D6EEADA-50AA-45B1-9F7E-454521879F86}"/>
              </a:ext>
            </a:extLst>
          </p:cNvPr>
          <p:cNvSpPr/>
          <p:nvPr/>
        </p:nvSpPr>
        <p:spPr>
          <a:xfrm>
            <a:off x="3729110" y="2938847"/>
            <a:ext cx="3042025" cy="35401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D74FAC61-A8E8-4913-BCF5-38A56817AA2A}"/>
              </a:ext>
            </a:extLst>
          </p:cNvPr>
          <p:cNvSpPr/>
          <p:nvPr/>
        </p:nvSpPr>
        <p:spPr>
          <a:xfrm>
            <a:off x="1287218" y="5367677"/>
            <a:ext cx="4483100" cy="368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41A53F94-560E-43B7-AADF-8792476EA36C}"/>
              </a:ext>
            </a:extLst>
          </p:cNvPr>
          <p:cNvSpPr/>
          <p:nvPr/>
        </p:nvSpPr>
        <p:spPr>
          <a:xfrm>
            <a:off x="715540" y="387099"/>
            <a:ext cx="5570936" cy="3397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168" name="Block Arc 167">
            <a:extLst>
              <a:ext uri="{FF2B5EF4-FFF2-40B4-BE49-F238E27FC236}">
                <a16:creationId xmlns:a16="http://schemas.microsoft.com/office/drawing/2014/main" id="{C744BF4E-B408-4700-B588-E161F1CC00DB}"/>
              </a:ext>
            </a:extLst>
          </p:cNvPr>
          <p:cNvSpPr/>
          <p:nvPr/>
        </p:nvSpPr>
        <p:spPr>
          <a:xfrm rot="5400000" flipH="1">
            <a:off x="5327254" y="6716818"/>
            <a:ext cx="1554163" cy="1276350"/>
          </a:xfrm>
          <a:prstGeom prst="blockArc">
            <a:avLst>
              <a:gd name="adj1" fmla="val 10800009"/>
              <a:gd name="adj2" fmla="val 1572"/>
              <a:gd name="adj3" fmla="val 27649"/>
            </a:avLst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>
              <a:solidFill>
                <a:schemeClr val="tx1"/>
              </a:solidFill>
            </a:endParaRPr>
          </a:p>
        </p:txBody>
      </p:sp>
      <p:sp>
        <p:nvSpPr>
          <p:cNvPr id="15" name="Block Arc 14"/>
          <p:cNvSpPr/>
          <p:nvPr/>
        </p:nvSpPr>
        <p:spPr>
          <a:xfrm rot="16200000">
            <a:off x="815028" y="7739080"/>
            <a:ext cx="1361856" cy="1526382"/>
          </a:xfrm>
          <a:prstGeom prst="blockArc">
            <a:avLst>
              <a:gd name="adj1" fmla="val 10826013"/>
              <a:gd name="adj2" fmla="val 390643"/>
              <a:gd name="adj3" fmla="val 24814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1115281" y="8795013"/>
            <a:ext cx="5133174" cy="342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3" name="Rectangle 132"/>
          <p:cNvSpPr/>
          <p:nvPr/>
        </p:nvSpPr>
        <p:spPr>
          <a:xfrm>
            <a:off x="1513540" y="7806681"/>
            <a:ext cx="4601963" cy="349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5" name="Rectangle 134"/>
          <p:cNvSpPr/>
          <p:nvPr/>
        </p:nvSpPr>
        <p:spPr>
          <a:xfrm>
            <a:off x="1231767" y="6543308"/>
            <a:ext cx="4993903" cy="3683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6" name="Block Arc 135"/>
          <p:cNvSpPr/>
          <p:nvPr/>
        </p:nvSpPr>
        <p:spPr>
          <a:xfrm rot="16200000">
            <a:off x="504535" y="5518562"/>
            <a:ext cx="1506538" cy="1250950"/>
          </a:xfrm>
          <a:prstGeom prst="blockArc">
            <a:avLst>
              <a:gd name="adj1" fmla="val 10532807"/>
              <a:gd name="adj2" fmla="val 263439"/>
              <a:gd name="adj3" fmla="val 2851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140" name="Block Arc 139"/>
          <p:cNvSpPr/>
          <p:nvPr/>
        </p:nvSpPr>
        <p:spPr>
          <a:xfrm rot="5400000" flipH="1">
            <a:off x="4581526" y="4314825"/>
            <a:ext cx="1560512" cy="1309687"/>
          </a:xfrm>
          <a:prstGeom prst="blockArc">
            <a:avLst>
              <a:gd name="adj1" fmla="val 10800000"/>
              <a:gd name="adj2" fmla="val 1517"/>
              <a:gd name="adj3" fmla="val 2643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>
              <a:solidFill>
                <a:schemeClr val="tx1"/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783714" y="4191281"/>
            <a:ext cx="4621212" cy="36799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43" name="Block Arc 142"/>
          <p:cNvSpPr/>
          <p:nvPr/>
        </p:nvSpPr>
        <p:spPr>
          <a:xfrm rot="16200000">
            <a:off x="115035" y="3198079"/>
            <a:ext cx="1573226" cy="1053996"/>
          </a:xfrm>
          <a:prstGeom prst="blockArc">
            <a:avLst>
              <a:gd name="adj1" fmla="val 11020613"/>
              <a:gd name="adj2" fmla="val 156513"/>
              <a:gd name="adj3" fmla="val 2821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14" name="Block Arc 213"/>
          <p:cNvSpPr/>
          <p:nvPr/>
        </p:nvSpPr>
        <p:spPr>
          <a:xfrm rot="5400000" flipH="1">
            <a:off x="4890295" y="1830553"/>
            <a:ext cx="1590675" cy="1249362"/>
          </a:xfrm>
          <a:prstGeom prst="blockArc">
            <a:avLst>
              <a:gd name="adj1" fmla="val 10800000"/>
              <a:gd name="adj2" fmla="val 1572"/>
              <a:gd name="adj3" fmla="val 27649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936625" y="2943225"/>
            <a:ext cx="4811713" cy="3397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42" name="Rectangle 41"/>
          <p:cNvSpPr/>
          <p:nvPr/>
        </p:nvSpPr>
        <p:spPr>
          <a:xfrm>
            <a:off x="783714" y="1752181"/>
            <a:ext cx="4918075" cy="35401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46" name="Triangle 45"/>
          <p:cNvSpPr/>
          <p:nvPr/>
        </p:nvSpPr>
        <p:spPr>
          <a:xfrm rot="5400000">
            <a:off x="6224088" y="356393"/>
            <a:ext cx="527050" cy="412750"/>
          </a:xfrm>
          <a:prstGeom prst="triangle">
            <a:avLst>
              <a:gd name="adj" fmla="val 45360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230" name="Oval 229"/>
          <p:cNvSpPr/>
          <p:nvPr/>
        </p:nvSpPr>
        <p:spPr>
          <a:xfrm>
            <a:off x="5875855" y="8052532"/>
            <a:ext cx="711200" cy="7334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231" name="Oval 230"/>
          <p:cNvSpPr/>
          <p:nvPr/>
        </p:nvSpPr>
        <p:spPr>
          <a:xfrm>
            <a:off x="5978025" y="8169671"/>
            <a:ext cx="509588" cy="508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54" name="TextBox 53"/>
          <p:cNvSpPr txBox="1"/>
          <p:nvPr/>
        </p:nvSpPr>
        <p:spPr>
          <a:xfrm>
            <a:off x="5913046" y="8183416"/>
            <a:ext cx="65231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Autumn Term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6 </a:t>
            </a:r>
          </a:p>
        </p:txBody>
      </p:sp>
      <p:sp>
        <p:nvSpPr>
          <p:cNvPr id="14375" name="TextBox 268"/>
          <p:cNvSpPr txBox="1">
            <a:spLocks noChangeArrowheads="1"/>
          </p:cNvSpPr>
          <p:nvPr/>
        </p:nvSpPr>
        <p:spPr bwMode="auto">
          <a:xfrm>
            <a:off x="1675701" y="8998931"/>
            <a:ext cx="2351553" cy="8309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Fiction: A re-telling of a traditional tale using, </a:t>
            </a:r>
            <a:r>
              <a:rPr lang="en-US" sz="800" dirty="0">
                <a:latin typeface="+mn-lt"/>
              </a:rPr>
              <a:t>inverted commas &amp; conjunctions, repetition for effect, adjectives &amp; similes, modal verbs &amp; semi-colon, adverbial phrase &amp; semi-colon, complex sentence, alliteration &amp; repetition, comparatives &amp; superlatives.   </a:t>
            </a:r>
          </a:p>
        </p:txBody>
      </p:sp>
      <p:pic>
        <p:nvPicPr>
          <p:cNvPr id="14383" name="Picture 4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765" y="8455554"/>
            <a:ext cx="3873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10" name="TextBox 127"/>
          <p:cNvSpPr txBox="1">
            <a:spLocks noChangeArrowheads="1"/>
          </p:cNvSpPr>
          <p:nvPr/>
        </p:nvSpPr>
        <p:spPr bwMode="auto">
          <a:xfrm>
            <a:off x="143524" y="7226062"/>
            <a:ext cx="1207376" cy="8309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Poetry: An adaptation of a RAP using, </a:t>
            </a:r>
            <a:r>
              <a:rPr lang="en-US" sz="800" dirty="0">
                <a:latin typeface="+mn-lt"/>
              </a:rPr>
              <a:t>verbs, rhyme, repetition, prepositions, adverbial, personification, collective nouns.  </a:t>
            </a:r>
          </a:p>
        </p:txBody>
      </p:sp>
      <p:sp>
        <p:nvSpPr>
          <p:cNvPr id="14413" name="TextBox 143"/>
          <p:cNvSpPr txBox="1">
            <a:spLocks noChangeArrowheads="1"/>
          </p:cNvSpPr>
          <p:nvPr/>
        </p:nvSpPr>
        <p:spPr bwMode="auto">
          <a:xfrm>
            <a:off x="4272406" y="8875821"/>
            <a:ext cx="2420442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800" b="1" dirty="0">
                <a:latin typeface="+mn-lt"/>
              </a:rPr>
              <a:t>Fiction:</a:t>
            </a:r>
            <a:r>
              <a:rPr lang="en-GB" sz="800" dirty="0">
                <a:latin typeface="+mn-lt"/>
              </a:rPr>
              <a:t>  </a:t>
            </a:r>
            <a:r>
              <a:rPr lang="en-GB" sz="800" b="1" dirty="0">
                <a:latin typeface="+mn-lt"/>
              </a:rPr>
              <a:t>An adaptation of an adventure story using, </a:t>
            </a:r>
            <a:r>
              <a:rPr lang="en-GB" sz="800" dirty="0">
                <a:latin typeface="+mn-lt"/>
              </a:rPr>
              <a:t>prepositions, adjectives. Collective nouns, complex sentence, repetition for effect, relative clause, modal verbs, rhetorical questions, sounds &amp; symbolism, onomatopoeia, personification, pathetic fallacy, dialogue, passive voice, semi-colon to divide clauses, metaphor.  </a:t>
            </a:r>
          </a:p>
        </p:txBody>
      </p:sp>
      <p:sp>
        <p:nvSpPr>
          <p:cNvPr id="167" name="TextBox 268">
            <a:extLst>
              <a:ext uri="{FF2B5EF4-FFF2-40B4-BE49-F238E27FC236}">
                <a16:creationId xmlns:a16="http://schemas.microsoft.com/office/drawing/2014/main" id="{7912FF6A-9C28-4D25-BD45-C80F0D4AE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844" y="8125816"/>
            <a:ext cx="1394212" cy="17235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Non-Fiction:  </a:t>
            </a:r>
            <a:r>
              <a:rPr lang="en-GB" b="1" dirty="0"/>
              <a:t>Comparative non-chronological report using, </a:t>
            </a:r>
            <a:r>
              <a:rPr lang="en-GB" dirty="0"/>
              <a:t>alliteration &amp; pun, relative clause, expanded noun &amp; superlative, rhetorical question, modal verb &amp; adjective, complex sentence &amp; superlative, adverbial &amp; colon, long and short sentences, technical language, relative clause, pun, fronted adverbial, brackets, subordinate conjunction, precise verbs, labels, captions, fact boxes, bullet points.  </a:t>
            </a:r>
          </a:p>
        </p:txBody>
      </p:sp>
      <p:cxnSp>
        <p:nvCxnSpPr>
          <p:cNvPr id="342" name="Straight Connector 341">
            <a:extLst>
              <a:ext uri="{FF2B5EF4-FFF2-40B4-BE49-F238E27FC236}">
                <a16:creationId xmlns:a16="http://schemas.microsoft.com/office/drawing/2014/main" id="{B754F4C6-9E76-4CF3-8569-F7DAF21EFCDE}"/>
              </a:ext>
            </a:extLst>
          </p:cNvPr>
          <p:cNvCxnSpPr>
            <a:cxnSpLocks/>
          </p:cNvCxnSpPr>
          <p:nvPr/>
        </p:nvCxnSpPr>
        <p:spPr>
          <a:xfrm flipH="1">
            <a:off x="497084" y="385273"/>
            <a:ext cx="128368" cy="23245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 Box 255">
            <a:extLst>
              <a:ext uri="{FF2B5EF4-FFF2-40B4-BE49-F238E27FC236}">
                <a16:creationId xmlns:a16="http://schemas.microsoft.com/office/drawing/2014/main" id="{C20D60C1-82BE-425F-8E04-CA72E92BE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086" y="5598548"/>
            <a:ext cx="2465879" cy="8309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>
                <a:latin typeface="+mn-lt"/>
                <a:cs typeface="Arial" panose="020B0604020202020204" pitchFamily="34" charset="0"/>
              </a:rPr>
              <a:t>Fiction: Newspaper report using</a:t>
            </a:r>
            <a:r>
              <a:rPr lang="en-GB" sz="800" dirty="0">
                <a:latin typeface="+mn-lt"/>
                <a:cs typeface="Arial" panose="020B0604020202020204" pitchFamily="34" charset="0"/>
              </a:rPr>
              <a:t>, headline/pun, strapline/alliteration, caption, 5Ws, fronted adverbials, hyperbole, urgent questions, formality shifts, passive voice, power of 3 in a list, complex sentence, subjunctive form, formality shifts – informal, informal tweets.  </a:t>
            </a:r>
          </a:p>
        </p:txBody>
      </p:sp>
      <p:sp>
        <p:nvSpPr>
          <p:cNvPr id="218" name="Text Box 255">
            <a:extLst>
              <a:ext uri="{FF2B5EF4-FFF2-40B4-BE49-F238E27FC236}">
                <a16:creationId xmlns:a16="http://schemas.microsoft.com/office/drawing/2014/main" id="{2852B7A1-6F88-42F5-B9D3-A0113B4C0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56" y="2452893"/>
            <a:ext cx="1472900" cy="12772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Fiction: An adaptation of a horror story using </a:t>
            </a:r>
            <a:r>
              <a:rPr lang="en-GB" dirty="0"/>
              <a:t> list-like phrases, short sentences, fronted adverbials, rhetorical questions, time clues, complex sentences, relative clause, personification, alliteration, adjectives in unusual positions, dialogue, subjunctive form, synonyms., subordinating conjunctions.  </a:t>
            </a:r>
          </a:p>
        </p:txBody>
      </p:sp>
      <p:sp>
        <p:nvSpPr>
          <p:cNvPr id="225" name="Block Arc 224">
            <a:extLst>
              <a:ext uri="{FF2B5EF4-FFF2-40B4-BE49-F238E27FC236}">
                <a16:creationId xmlns:a16="http://schemas.microsoft.com/office/drawing/2014/main" id="{A99B6894-55E0-4BC4-A590-75F22536794C}"/>
              </a:ext>
            </a:extLst>
          </p:cNvPr>
          <p:cNvSpPr/>
          <p:nvPr/>
        </p:nvSpPr>
        <p:spPr>
          <a:xfrm rot="15889358" flipH="1">
            <a:off x="-152223" y="514264"/>
            <a:ext cx="1710521" cy="1261913"/>
          </a:xfrm>
          <a:prstGeom prst="blockArc">
            <a:avLst>
              <a:gd name="adj1" fmla="val 9685985"/>
              <a:gd name="adj2" fmla="val 1572"/>
              <a:gd name="adj3" fmla="val 27649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E11CBCB0-0D7C-41CF-A599-11BDE100B93A}"/>
              </a:ext>
            </a:extLst>
          </p:cNvPr>
          <p:cNvCxnSpPr>
            <a:cxnSpLocks/>
          </p:cNvCxnSpPr>
          <p:nvPr/>
        </p:nvCxnSpPr>
        <p:spPr>
          <a:xfrm flipH="1" flipV="1">
            <a:off x="5466160" y="8630930"/>
            <a:ext cx="386008" cy="299539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cxnSpLocks/>
          </p:cNvCxnSpPr>
          <p:nvPr/>
        </p:nvCxnSpPr>
        <p:spPr>
          <a:xfrm>
            <a:off x="1829192" y="6292116"/>
            <a:ext cx="303620" cy="23180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 Box 255">
            <a:extLst>
              <a:ext uri="{FF2B5EF4-FFF2-40B4-BE49-F238E27FC236}">
                <a16:creationId xmlns:a16="http://schemas.microsoft.com/office/drawing/2014/main" id="{2ED23158-C7B3-4050-89D8-4DA45E3A6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4678" y="2522604"/>
            <a:ext cx="1383189" cy="138499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Fiction: An adaptation of an adaptation using, </a:t>
            </a:r>
            <a:r>
              <a:rPr lang="en-GB" dirty="0"/>
              <a:t>superlatives, 5Ws, personification, simile, onomatopoeia, power of 3 (verbs), adverbial, conjunction, subjunctive form, expanded noun phrases, metaphor, pathetic fallacy, time adverbial, repetition,  complex sentence, parenthesis.  </a:t>
            </a: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89EA180A-42F6-4F86-AA69-3514F823F0B0}"/>
              </a:ext>
            </a:extLst>
          </p:cNvPr>
          <p:cNvCxnSpPr>
            <a:cxnSpLocks/>
          </p:cNvCxnSpPr>
          <p:nvPr/>
        </p:nvCxnSpPr>
        <p:spPr>
          <a:xfrm flipH="1">
            <a:off x="5229251" y="2827233"/>
            <a:ext cx="225944" cy="139209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 Box 255">
            <a:extLst>
              <a:ext uri="{FF2B5EF4-FFF2-40B4-BE49-F238E27FC236}">
                <a16:creationId xmlns:a16="http://schemas.microsoft.com/office/drawing/2014/main" id="{EB51E308-A71E-4829-8DC0-C469BEB81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8179" y="1273629"/>
            <a:ext cx="1494941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Poetry:  Speech poem using, </a:t>
            </a:r>
            <a:r>
              <a:rPr lang="en-GB" dirty="0"/>
              <a:t>repetition for effect, simile, metaphor, imagery, precise adjectives, precise verbs, commas for effect, exclamation for effect, parenthesis for impact, rhetorical question.    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4FDC3B8E-AD66-46EE-AEF8-6573B1539A38}"/>
              </a:ext>
            </a:extLst>
          </p:cNvPr>
          <p:cNvCxnSpPr>
            <a:cxnSpLocks/>
            <a:endCxn id="102" idx="1"/>
          </p:cNvCxnSpPr>
          <p:nvPr/>
        </p:nvCxnSpPr>
        <p:spPr>
          <a:xfrm>
            <a:off x="1119919" y="7861930"/>
            <a:ext cx="497633" cy="14738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DDB1BBE-18DE-4EC4-A722-484DA13A4F89}"/>
              </a:ext>
            </a:extLst>
          </p:cNvPr>
          <p:cNvCxnSpPr>
            <a:cxnSpLocks/>
          </p:cNvCxnSpPr>
          <p:nvPr/>
        </p:nvCxnSpPr>
        <p:spPr>
          <a:xfrm flipH="1">
            <a:off x="3280499" y="7673902"/>
            <a:ext cx="291820" cy="254219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FE72724-6E63-436E-BABB-F89D49B2C5A1}"/>
              </a:ext>
            </a:extLst>
          </p:cNvPr>
          <p:cNvSpPr/>
          <p:nvPr/>
        </p:nvSpPr>
        <p:spPr>
          <a:xfrm>
            <a:off x="3031420" y="6514023"/>
            <a:ext cx="3194249" cy="409724"/>
          </a:xfrm>
          <a:prstGeom prst="rect">
            <a:avLst/>
          </a:prstGeom>
          <a:solidFill>
            <a:srgbClr val="FFD966"/>
          </a:solidFill>
          <a:ln>
            <a:solidFill>
              <a:srgbClr val="FFD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659BDFD-477C-4E34-A0FC-369B68D5CABB}"/>
              </a:ext>
            </a:extLst>
          </p:cNvPr>
          <p:cNvSpPr/>
          <p:nvPr/>
        </p:nvSpPr>
        <p:spPr>
          <a:xfrm>
            <a:off x="1107336" y="6462536"/>
            <a:ext cx="706685" cy="70809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F9582D4-8A4C-4037-8FCA-F9A0C7E18A5C}"/>
              </a:ext>
            </a:extLst>
          </p:cNvPr>
          <p:cNvSpPr/>
          <p:nvPr/>
        </p:nvSpPr>
        <p:spPr>
          <a:xfrm>
            <a:off x="1176874" y="6523918"/>
            <a:ext cx="565864" cy="56941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8429A916-91EB-4E2C-83F3-68C8AAC7DDD0}"/>
              </a:ext>
            </a:extLst>
          </p:cNvPr>
          <p:cNvSpPr txBox="1"/>
          <p:nvPr/>
        </p:nvSpPr>
        <p:spPr>
          <a:xfrm>
            <a:off x="1128008" y="6613550"/>
            <a:ext cx="652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spring term</a:t>
            </a:r>
          </a:p>
        </p:txBody>
      </p:sp>
      <p:sp>
        <p:nvSpPr>
          <p:cNvPr id="191" name="Text Box 255">
            <a:extLst>
              <a:ext uri="{FF2B5EF4-FFF2-40B4-BE49-F238E27FC236}">
                <a16:creationId xmlns:a16="http://schemas.microsoft.com/office/drawing/2014/main" id="{94EEFDE5-7B7D-4823-B736-C08393263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9284" y="1451742"/>
            <a:ext cx="2000095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Non-Fiction:  Balanced report for/against using, </a:t>
            </a:r>
            <a:r>
              <a:rPr lang="en-GB" dirty="0"/>
              <a:t>time adverbial &amp; powerful adjective, colon to introduce a list, contrasting conjunction, subordinate clause,  relative clause, adverb and formal language, data, brackets, rhetorical question, complex sentence, alliteration, metaphor, concluding statement.  </a:t>
            </a: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3510B8F8-CD9E-44F1-A3E0-9F2247BC959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976" y="8231387"/>
            <a:ext cx="651519" cy="626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B911F022-5316-4386-8B1A-006FF9DEEFD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576" y="8335496"/>
            <a:ext cx="704749" cy="594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Picture 100" descr="The Difference Between America and the United States">
            <a:extLst>
              <a:ext uri="{FF2B5EF4-FFF2-40B4-BE49-F238E27FC236}">
                <a16:creationId xmlns:a16="http://schemas.microsoft.com/office/drawing/2014/main" id="{5DB760A7-5839-4BBF-9D80-897F2AF1891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031" y="8455554"/>
            <a:ext cx="613676" cy="455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8B57ED6E-F6AC-4505-918F-A630CF5BD8C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552" y="7743500"/>
            <a:ext cx="601086" cy="531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42BDE84D-1B5B-46CB-98B2-2223D935412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518" y="7741610"/>
            <a:ext cx="629730" cy="52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80E1705E-7814-4C01-B4E7-0FDAC7240D41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381" y="7728628"/>
            <a:ext cx="629730" cy="61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01A261-EEE6-4E52-8625-E65A5C6E49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5533" y="5986015"/>
            <a:ext cx="651967" cy="686869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17517B5C-2C6A-4D20-87B4-1B041D7DCBFE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815" y="6380110"/>
            <a:ext cx="781025" cy="4757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9" name="Straight Connector 258"/>
          <p:cNvCxnSpPr>
            <a:cxnSpLocks/>
            <a:stCxn id="167" idx="3"/>
          </p:cNvCxnSpPr>
          <p:nvPr/>
        </p:nvCxnSpPr>
        <p:spPr>
          <a:xfrm flipV="1">
            <a:off x="1543056" y="8866187"/>
            <a:ext cx="326126" cy="121404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/>
          <p:cNvCxnSpPr>
            <a:cxnSpLocks/>
          </p:cNvCxnSpPr>
          <p:nvPr/>
        </p:nvCxnSpPr>
        <p:spPr>
          <a:xfrm flipH="1" flipV="1">
            <a:off x="3688512" y="8856425"/>
            <a:ext cx="256797" cy="230919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C9C3CF40-B551-4276-8319-9487E3726F4F}"/>
              </a:ext>
            </a:extLst>
          </p:cNvPr>
          <p:cNvCxnSpPr>
            <a:cxnSpLocks/>
          </p:cNvCxnSpPr>
          <p:nvPr/>
        </p:nvCxnSpPr>
        <p:spPr>
          <a:xfrm>
            <a:off x="5575406" y="7548432"/>
            <a:ext cx="224973" cy="17486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268">
            <a:extLst>
              <a:ext uri="{FF2B5EF4-FFF2-40B4-BE49-F238E27FC236}">
                <a16:creationId xmlns:a16="http://schemas.microsoft.com/office/drawing/2014/main" id="{5501980B-66DF-4B79-A4BC-CD7E33299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0929" y="6697915"/>
            <a:ext cx="1642479" cy="13234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Non-Fiction: Newspaper recount using, </a:t>
            </a:r>
            <a:r>
              <a:rPr lang="en-US" sz="800" dirty="0">
                <a:latin typeface="+mn-lt"/>
              </a:rPr>
              <a:t>headline, pun, strapline, alliteration, caption, 5Ws, fronted adverbials, hyperbole, urgent questions, formality shifts (dialogue &amp; ‘tweets’), passive voice, power of 3 in a list, complex sentence, subjunctive form, reported speech, bullet points,    dashes, quote. 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7DB1291-5620-41BC-B537-18405E012816}"/>
              </a:ext>
            </a:extLst>
          </p:cNvPr>
          <p:cNvCxnSpPr>
            <a:cxnSpLocks/>
          </p:cNvCxnSpPr>
          <p:nvPr/>
        </p:nvCxnSpPr>
        <p:spPr>
          <a:xfrm flipV="1">
            <a:off x="4697921" y="7935623"/>
            <a:ext cx="356373" cy="139469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268">
            <a:extLst>
              <a:ext uri="{FF2B5EF4-FFF2-40B4-BE49-F238E27FC236}">
                <a16:creationId xmlns:a16="http://schemas.microsoft.com/office/drawing/2014/main" id="{F2E43719-42D2-44A8-B600-6737941DE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2523" y="6021163"/>
            <a:ext cx="2879645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Non-Fiction: A biography using, </a:t>
            </a:r>
            <a:r>
              <a:rPr lang="en-US" sz="800" dirty="0">
                <a:latin typeface="+mn-lt"/>
              </a:rPr>
              <a:t>alliteration, time adverbial, precise verbs and adjectives, pun, conjunction, fact, subordinate conjunction,  dialogue, superlative, cohesion, alliteration, precise verbs, colon, questions, inner thought,   rhetorical question.  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8E79C52C-3924-4767-B267-0D3C938568B0}"/>
              </a:ext>
            </a:extLst>
          </p:cNvPr>
          <p:cNvCxnSpPr>
            <a:cxnSpLocks/>
          </p:cNvCxnSpPr>
          <p:nvPr/>
        </p:nvCxnSpPr>
        <p:spPr>
          <a:xfrm>
            <a:off x="5770318" y="6361806"/>
            <a:ext cx="254487" cy="10073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268">
            <a:extLst>
              <a:ext uri="{FF2B5EF4-FFF2-40B4-BE49-F238E27FC236}">
                <a16:creationId xmlns:a16="http://schemas.microsoft.com/office/drawing/2014/main" id="{EFC4F2D3-C1F1-440D-BDF2-BC71D05EC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056" y="6910940"/>
            <a:ext cx="2879645" cy="7078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Non-Fiction:  Persuasive Speech using, </a:t>
            </a:r>
            <a:r>
              <a:rPr lang="en-US" sz="800" dirty="0">
                <a:latin typeface="+mn-lt"/>
              </a:rPr>
              <a:t>metaphor, precise verbs, repetition, science facts, noun phrase, relative clause, elaborate facts, personification, repletion, complex sentence, facts, counter viewpoint, direct address, modal verb, colon, adverbs,   antonym, passive/active voice, emphasis.  </a:t>
            </a:r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7F51E6A7-5C88-4B77-B705-F28F050584C5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19" y="4931968"/>
            <a:ext cx="742950" cy="598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Text Box 255">
            <a:extLst>
              <a:ext uri="{FF2B5EF4-FFF2-40B4-BE49-F238E27FC236}">
                <a16:creationId xmlns:a16="http://schemas.microsoft.com/office/drawing/2014/main" id="{4C99775A-0978-4F5D-9503-A13283495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0978" y="4689066"/>
            <a:ext cx="1854752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Poetry :Rhyming verse based on ‘The Great Water Giant’, using, </a:t>
            </a:r>
            <a:r>
              <a:rPr lang="en-GB" dirty="0"/>
              <a:t>metaphor, personification, pathetic fallacy, expanded noun phrases, onomatopoeia, precise verbs, precise adjectives, rhyming verse, rhythm imagery.  </a:t>
            </a:r>
          </a:p>
        </p:txBody>
      </p:sp>
      <p:sp>
        <p:nvSpPr>
          <p:cNvPr id="139" name="Text Box 255">
            <a:extLst>
              <a:ext uri="{FF2B5EF4-FFF2-40B4-BE49-F238E27FC236}">
                <a16:creationId xmlns:a16="http://schemas.microsoft.com/office/drawing/2014/main" id="{85F7D3F5-10A5-4040-99A9-00D5320DB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617" y="4674109"/>
            <a:ext cx="1893972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Fiction: Adaptation of a sci-fi using, </a:t>
            </a:r>
            <a:r>
              <a:rPr lang="en-GB" dirty="0"/>
              <a:t>3 x –ed opener, dialogue opener, prepositions, simile, character description, short sentences, onomatopoeia, precise verbs, personification, dialogue, adverbial, expanded noun phrases, show not tell feeling/noun phrases, ‘when’ adverbial.    </a:t>
            </a:r>
          </a:p>
        </p:txBody>
      </p: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D4CC668-86E9-4382-941B-9773FC6E5B30}"/>
              </a:ext>
            </a:extLst>
          </p:cNvPr>
          <p:cNvCxnSpPr>
            <a:cxnSpLocks/>
          </p:cNvCxnSpPr>
          <p:nvPr/>
        </p:nvCxnSpPr>
        <p:spPr>
          <a:xfrm flipH="1">
            <a:off x="841375" y="4905972"/>
            <a:ext cx="198866" cy="16982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8" name="Picture 147">
            <a:extLst>
              <a:ext uri="{FF2B5EF4-FFF2-40B4-BE49-F238E27FC236}">
                <a16:creationId xmlns:a16="http://schemas.microsoft.com/office/drawing/2014/main" id="{D9782AB1-8FF9-4EB5-AD08-44D549FBD7BC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261" y="5145838"/>
            <a:ext cx="904341" cy="7493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399DE3CA-34CC-420D-8E18-D92B63341CE9}"/>
              </a:ext>
            </a:extLst>
          </p:cNvPr>
          <p:cNvCxnSpPr>
            <a:cxnSpLocks/>
          </p:cNvCxnSpPr>
          <p:nvPr/>
        </p:nvCxnSpPr>
        <p:spPr>
          <a:xfrm>
            <a:off x="4475142" y="5301851"/>
            <a:ext cx="364984" cy="25189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2" name="Picture 151" descr="BRITAIN'S FIRST DAY OF WAR: CHURCHILL IS NEW NAVY CHIEF | How to memorize  things, Newspaper front pages, War">
            <a:extLst>
              <a:ext uri="{FF2B5EF4-FFF2-40B4-BE49-F238E27FC236}">
                <a16:creationId xmlns:a16="http://schemas.microsoft.com/office/drawing/2014/main" id="{56FF2567-6968-46B7-A942-93E1A700FB0C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972" y="4019699"/>
            <a:ext cx="786098" cy="62829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BF70AC4-9365-46BF-8D7F-D4EDDC05F122}"/>
              </a:ext>
            </a:extLst>
          </p:cNvPr>
          <p:cNvCxnSpPr>
            <a:cxnSpLocks/>
          </p:cNvCxnSpPr>
          <p:nvPr/>
        </p:nvCxnSpPr>
        <p:spPr>
          <a:xfrm flipH="1">
            <a:off x="4874263" y="4008642"/>
            <a:ext cx="121530" cy="32868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 Box 255">
            <a:extLst>
              <a:ext uri="{FF2B5EF4-FFF2-40B4-BE49-F238E27FC236}">
                <a16:creationId xmlns:a16="http://schemas.microsoft.com/office/drawing/2014/main" id="{16D89D18-400D-44B5-892E-25343D3A6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751" y="3985714"/>
            <a:ext cx="1807952" cy="107721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>
                <a:latin typeface="+mn-lt"/>
                <a:cs typeface="Arial" panose="020B0604020202020204" pitchFamily="34" charset="0"/>
              </a:rPr>
              <a:t>Fiction: Newspaper report using</a:t>
            </a:r>
            <a:r>
              <a:rPr lang="en-GB" sz="800" dirty="0">
                <a:latin typeface="+mn-lt"/>
                <a:cs typeface="Arial" panose="020B0604020202020204" pitchFamily="34" charset="0"/>
              </a:rPr>
              <a:t>, headline/pun, strapline/alliteration, caption, 5Ws, fronted adverbials, hyperbole, urgent questions, formality shifts, passive voice, power of 3 in a list, complex sentence, subjunctive form, formality shifts – informal, informal tweets.  </a:t>
            </a:r>
          </a:p>
        </p:txBody>
      </p:sp>
      <p:pic>
        <p:nvPicPr>
          <p:cNvPr id="160" name="Picture 159" descr="The Graveyard Book: Amazon.co.uk: Gaiman, Neil, Riddell, Chris:  9780747594802: Books">
            <a:extLst>
              <a:ext uri="{FF2B5EF4-FFF2-40B4-BE49-F238E27FC236}">
                <a16:creationId xmlns:a16="http://schemas.microsoft.com/office/drawing/2014/main" id="{9C407047-589C-43A0-8B1A-C4B4DEDD9C81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895" y="3915840"/>
            <a:ext cx="731343" cy="703768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Text Box 255">
            <a:extLst>
              <a:ext uri="{FF2B5EF4-FFF2-40B4-BE49-F238E27FC236}">
                <a16:creationId xmlns:a16="http://schemas.microsoft.com/office/drawing/2014/main" id="{41510BEA-0060-4611-BD91-29001C429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852" y="3775921"/>
            <a:ext cx="2139154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Fiction: Adaptation of a spooky tale using, </a:t>
            </a:r>
            <a:r>
              <a:rPr lang="en-GB" dirty="0"/>
              <a:t>dialogue opener, simile, character description/action, precise verbs, personification, dialogue, expanded noun phrases, action show not tell, feeling show not tell, informal direct speech, -</a:t>
            </a:r>
            <a:r>
              <a:rPr lang="en-GB" dirty="0" err="1"/>
              <a:t>ing</a:t>
            </a:r>
            <a:r>
              <a:rPr lang="en-GB" dirty="0"/>
              <a:t> opener, suspense- long/short sentences.  </a:t>
            </a: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267F3C66-6ED9-4EE1-A124-70250F460EE5}"/>
              </a:ext>
            </a:extLst>
          </p:cNvPr>
          <p:cNvCxnSpPr>
            <a:cxnSpLocks/>
          </p:cNvCxnSpPr>
          <p:nvPr/>
        </p:nvCxnSpPr>
        <p:spPr>
          <a:xfrm>
            <a:off x="3053240" y="4245427"/>
            <a:ext cx="364984" cy="25189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EDA3CF20-97F6-4008-96AE-82BA388084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9545" y="3771503"/>
            <a:ext cx="718136" cy="805713"/>
          </a:xfrm>
          <a:prstGeom prst="rect">
            <a:avLst/>
          </a:prstGeom>
        </p:spPr>
      </p:pic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C88B5A5C-A41D-4FBA-85EE-FD9ACC086EFA}"/>
              </a:ext>
            </a:extLst>
          </p:cNvPr>
          <p:cNvCxnSpPr>
            <a:cxnSpLocks/>
          </p:cNvCxnSpPr>
          <p:nvPr/>
        </p:nvCxnSpPr>
        <p:spPr>
          <a:xfrm flipH="1">
            <a:off x="917232" y="3592968"/>
            <a:ext cx="154046" cy="222019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47A31A14-B413-48FB-9E88-393F49D36E76}"/>
              </a:ext>
            </a:extLst>
          </p:cNvPr>
          <p:cNvSpPr/>
          <p:nvPr/>
        </p:nvSpPr>
        <p:spPr>
          <a:xfrm>
            <a:off x="1543056" y="2938464"/>
            <a:ext cx="2345132" cy="35201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4" name="Picture 173" descr="The Easter Story: Candle Bible for Kids: Amazon.co.uk: Juliet David, Jo  Parry: Books">
            <a:extLst>
              <a:ext uri="{FF2B5EF4-FFF2-40B4-BE49-F238E27FC236}">
                <a16:creationId xmlns:a16="http://schemas.microsoft.com/office/drawing/2014/main" id="{715842EB-EFE6-42A6-9081-7BF7EB9C7EC0}"/>
              </a:ext>
            </a:extLst>
          </p:cNvPr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580" y="2855654"/>
            <a:ext cx="688441" cy="7302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E2E22EA8-3683-4347-A0BC-269EE5BB071E}"/>
              </a:ext>
            </a:extLst>
          </p:cNvPr>
          <p:cNvCxnSpPr>
            <a:cxnSpLocks/>
          </p:cNvCxnSpPr>
          <p:nvPr/>
        </p:nvCxnSpPr>
        <p:spPr>
          <a:xfrm flipH="1">
            <a:off x="2454928" y="2820463"/>
            <a:ext cx="306441" cy="219694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8" name="Picture 177">
            <a:extLst>
              <a:ext uri="{FF2B5EF4-FFF2-40B4-BE49-F238E27FC236}">
                <a16:creationId xmlns:a16="http://schemas.microsoft.com/office/drawing/2014/main" id="{F42FA76F-F23F-4441-9B93-EB0CDB7C2B5B}"/>
              </a:ext>
            </a:extLst>
          </p:cNvPr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641" y="2995403"/>
            <a:ext cx="640018" cy="778583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Oval 326">
            <a:extLst>
              <a:ext uri="{FF2B5EF4-FFF2-40B4-BE49-F238E27FC236}">
                <a16:creationId xmlns:a16="http://schemas.microsoft.com/office/drawing/2014/main" id="{2EEEB394-0CBE-4001-B1F8-1E530204BFE8}"/>
              </a:ext>
            </a:extLst>
          </p:cNvPr>
          <p:cNvSpPr/>
          <p:nvPr/>
        </p:nvSpPr>
        <p:spPr>
          <a:xfrm>
            <a:off x="4513093" y="2158748"/>
            <a:ext cx="804059" cy="608150"/>
          </a:xfrm>
          <a:prstGeom prst="ellipse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F2B35E89-9DF4-4A0C-A3DA-61EC7A6534F3}"/>
              </a:ext>
            </a:extLst>
          </p:cNvPr>
          <p:cNvSpPr/>
          <p:nvPr/>
        </p:nvSpPr>
        <p:spPr>
          <a:xfrm>
            <a:off x="4597439" y="2234140"/>
            <a:ext cx="630721" cy="4456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A15322FE-EF29-4534-8022-573D765F2AD5}"/>
              </a:ext>
            </a:extLst>
          </p:cNvPr>
          <p:cNvSpPr txBox="1"/>
          <p:nvPr/>
        </p:nvSpPr>
        <p:spPr>
          <a:xfrm>
            <a:off x="4597803" y="2283947"/>
            <a:ext cx="652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summer term </a:t>
            </a:r>
          </a:p>
        </p:txBody>
      </p:sp>
      <p:pic>
        <p:nvPicPr>
          <p:cNvPr id="179" name="Picture 178">
            <a:extLst>
              <a:ext uri="{FF2B5EF4-FFF2-40B4-BE49-F238E27FC236}">
                <a16:creationId xmlns:a16="http://schemas.microsoft.com/office/drawing/2014/main" id="{0277BF7D-35E4-4BE2-A407-79658BB7C25D}"/>
              </a:ext>
            </a:extLst>
          </p:cNvPr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949" y="1701456"/>
            <a:ext cx="825758" cy="7468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D11E2BB3-75CB-49D1-AC45-CD38A5A907B4}"/>
              </a:ext>
            </a:extLst>
          </p:cNvPr>
          <p:cNvCxnSpPr>
            <a:cxnSpLocks/>
          </p:cNvCxnSpPr>
          <p:nvPr/>
        </p:nvCxnSpPr>
        <p:spPr>
          <a:xfrm>
            <a:off x="5659164" y="2018841"/>
            <a:ext cx="264497" cy="205367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" name="Picture 183">
            <a:extLst>
              <a:ext uri="{FF2B5EF4-FFF2-40B4-BE49-F238E27FC236}">
                <a16:creationId xmlns:a16="http://schemas.microsoft.com/office/drawing/2014/main" id="{D327432E-703D-418E-9E4C-0FA218F5AC57}"/>
              </a:ext>
            </a:extLst>
          </p:cNvPr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725" y="1458099"/>
            <a:ext cx="778629" cy="58629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843A5986-2773-4C01-BC3F-191FAC760B0D}"/>
              </a:ext>
            </a:extLst>
          </p:cNvPr>
          <p:cNvCxnSpPr>
            <a:cxnSpLocks/>
          </p:cNvCxnSpPr>
          <p:nvPr/>
        </p:nvCxnSpPr>
        <p:spPr>
          <a:xfrm flipV="1">
            <a:off x="3246248" y="2053240"/>
            <a:ext cx="339403" cy="13239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 Box 255">
            <a:extLst>
              <a:ext uri="{FF2B5EF4-FFF2-40B4-BE49-F238E27FC236}">
                <a16:creationId xmlns:a16="http://schemas.microsoft.com/office/drawing/2014/main" id="{C4FEF396-AA8A-4E6C-8E96-79BEB49C6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12" y="59983"/>
            <a:ext cx="1002027" cy="14927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Non-Fiction:  product review using, </a:t>
            </a:r>
            <a:r>
              <a:rPr lang="en-GB" dirty="0"/>
              <a:t>simile, precise adjectives, verbs, rhetorical question, noun phrases, sub-headings, technical vocabulary, ‘when’ complex sentence, conditional ‘if’ sentence, pun, hyperbole.  </a:t>
            </a:r>
          </a:p>
        </p:txBody>
      </p:sp>
      <p:sp>
        <p:nvSpPr>
          <p:cNvPr id="197" name="Text Box 255">
            <a:extLst>
              <a:ext uri="{FF2B5EF4-FFF2-40B4-BE49-F238E27FC236}">
                <a16:creationId xmlns:a16="http://schemas.microsoft.com/office/drawing/2014/main" id="{B3A15105-74DE-45C2-B9EA-D6676B5A0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039" y="46720"/>
            <a:ext cx="2119375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Non-Fiction:  Informal letter using, </a:t>
            </a:r>
            <a:r>
              <a:rPr lang="en-GB" dirty="0"/>
              <a:t>relative clause, actions, metaphor, inner thought, adverb/simile, dialogue/semi-colon, adverb, complex sentence, brackets, precise verbs, pathetic fallacy, repetition for effect,   negative adjective,  mirroring of full circle ending, symbolic ending.  </a:t>
            </a:r>
          </a:p>
        </p:txBody>
      </p:sp>
      <p:pic>
        <p:nvPicPr>
          <p:cNvPr id="187" name="Picture 186">
            <a:extLst>
              <a:ext uri="{FF2B5EF4-FFF2-40B4-BE49-F238E27FC236}">
                <a16:creationId xmlns:a16="http://schemas.microsoft.com/office/drawing/2014/main" id="{0A89BB6F-1208-44EB-99AF-7958F718E7D8}"/>
              </a:ext>
            </a:extLst>
          </p:cNvPr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15" y="1603858"/>
            <a:ext cx="590184" cy="6997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7B45AFB9-BDC7-47ED-9DC9-33CEB33B378C}"/>
              </a:ext>
            </a:extLst>
          </p:cNvPr>
          <p:cNvCxnSpPr>
            <a:cxnSpLocks/>
          </p:cNvCxnSpPr>
          <p:nvPr/>
        </p:nvCxnSpPr>
        <p:spPr>
          <a:xfrm flipH="1">
            <a:off x="642989" y="1387945"/>
            <a:ext cx="169409" cy="23728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8C4B6809-3EEA-42D3-9E4D-04AE23BACB2B}"/>
              </a:ext>
            </a:extLst>
          </p:cNvPr>
          <p:cNvCxnSpPr>
            <a:cxnSpLocks/>
            <a:endCxn id="196" idx="2"/>
          </p:cNvCxnSpPr>
          <p:nvPr/>
        </p:nvCxnSpPr>
        <p:spPr>
          <a:xfrm flipH="1">
            <a:off x="1898159" y="998667"/>
            <a:ext cx="325268" cy="40127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Picture 112">
            <a:extLst>
              <a:ext uri="{FF2B5EF4-FFF2-40B4-BE49-F238E27FC236}">
                <a16:creationId xmlns:a16="http://schemas.microsoft.com/office/drawing/2014/main" id="{39F84384-3569-49EF-A995-06949EC808B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05545" y="768894"/>
            <a:ext cx="841967" cy="647513"/>
          </a:xfrm>
          <a:prstGeom prst="rect">
            <a:avLst/>
          </a:prstGeom>
        </p:spPr>
      </p:pic>
      <p:sp>
        <p:nvSpPr>
          <p:cNvPr id="192" name="Text Box 255">
            <a:extLst>
              <a:ext uri="{FF2B5EF4-FFF2-40B4-BE49-F238E27FC236}">
                <a16:creationId xmlns:a16="http://schemas.microsoft.com/office/drawing/2014/main" id="{D8A17113-1AA9-4EC2-830D-1E31B4E2E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741" y="2809305"/>
            <a:ext cx="2016455" cy="8309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>
                <a:latin typeface="+mn-lt"/>
                <a:cs typeface="Arial" panose="020B0604020202020204" pitchFamily="34" charset="0"/>
              </a:rPr>
              <a:t>Non-Fiction: A recount from a character’s perspective using,  </a:t>
            </a:r>
            <a:r>
              <a:rPr lang="en-GB" sz="800" dirty="0">
                <a:latin typeface="+mn-lt"/>
                <a:cs typeface="Arial" panose="020B0604020202020204" pitchFamily="34" charset="0"/>
              </a:rPr>
              <a:t>dialogue, prepositions, simile, character description, short sentences, precise verbs, personification, dialogue adverbial, expanded noun phrases, show not tell feeling sentence.  </a:t>
            </a:r>
          </a:p>
        </p:txBody>
      </p: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104C7C9C-DC71-4BDF-AB75-8EAA7C6ADC3B}"/>
              </a:ext>
            </a:extLst>
          </p:cNvPr>
          <p:cNvCxnSpPr>
            <a:cxnSpLocks/>
          </p:cNvCxnSpPr>
          <p:nvPr/>
        </p:nvCxnSpPr>
        <p:spPr>
          <a:xfrm>
            <a:off x="3708477" y="3085485"/>
            <a:ext cx="204771" cy="23009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 Box 255">
            <a:extLst>
              <a:ext uri="{FF2B5EF4-FFF2-40B4-BE49-F238E27FC236}">
                <a16:creationId xmlns:a16="http://schemas.microsoft.com/office/drawing/2014/main" id="{5F3E84EA-F009-4798-9844-B83CF53AA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7642" y="52934"/>
            <a:ext cx="1911406" cy="7078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>
                <a:latin typeface="+mn-lt"/>
                <a:cs typeface="Arial" panose="020B0604020202020204" pitchFamily="34" charset="0"/>
              </a:rPr>
              <a:t>Non-Fiction :</a:t>
            </a:r>
            <a:r>
              <a:rPr lang="en-GB" sz="800" dirty="0">
                <a:latin typeface="+mn-lt"/>
                <a:cs typeface="Arial" panose="020B0604020202020204" pitchFamily="34" charset="0"/>
              </a:rPr>
              <a:t>Information leaflet using, alliteration, technical vocabulary, colons, dashes, brackets, captions, contrasting conjunction, subordinate clause, short sentences, facts, brackets, headings.   </a:t>
            </a:r>
          </a:p>
        </p:txBody>
      </p: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F9BDB53C-2ED8-4EA5-B7F7-262C4EB8675D}"/>
              </a:ext>
            </a:extLst>
          </p:cNvPr>
          <p:cNvCxnSpPr>
            <a:cxnSpLocks/>
          </p:cNvCxnSpPr>
          <p:nvPr/>
        </p:nvCxnSpPr>
        <p:spPr>
          <a:xfrm flipH="1">
            <a:off x="4269063" y="741270"/>
            <a:ext cx="228789" cy="21947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6" name="Picture 195" descr="Rose Blanche : McEwan, Ian, Innocenti, Roberto: Amazon.co.uk: Books">
            <a:extLst>
              <a:ext uri="{FF2B5EF4-FFF2-40B4-BE49-F238E27FC236}">
                <a16:creationId xmlns:a16="http://schemas.microsoft.com/office/drawing/2014/main" id="{2FFF9ACF-9200-4A00-BE24-C2B7CEB0D11B}"/>
              </a:ext>
            </a:extLst>
          </p:cNvPr>
          <p:cNvPicPr/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575" y="744350"/>
            <a:ext cx="697167" cy="655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CEFC5EC3-F05A-4C5C-B943-9FBEB69CC6BF}"/>
              </a:ext>
            </a:extLst>
          </p:cNvPr>
          <p:cNvPicPr/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071" y="850684"/>
            <a:ext cx="640049" cy="40518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Text Box 255">
            <a:extLst>
              <a:ext uri="{FF2B5EF4-FFF2-40B4-BE49-F238E27FC236}">
                <a16:creationId xmlns:a16="http://schemas.microsoft.com/office/drawing/2014/main" id="{FB46EEBD-070A-4401-B91B-43F12FD2F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660" y="65029"/>
            <a:ext cx="1498344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Non-Fiction:  Speech using, </a:t>
            </a:r>
            <a:r>
              <a:rPr lang="en-GB" dirty="0"/>
              <a:t>precise verbs, repetition noun phrase, personification, complex sentence, short sentence, facts, relative clause, modal verb, emphasis,  hyperbole.   </a:t>
            </a:r>
          </a:p>
        </p:txBody>
      </p: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A03E3F0A-A0A7-4C45-960C-538B48C3FCA0}"/>
              </a:ext>
            </a:extLst>
          </p:cNvPr>
          <p:cNvCxnSpPr>
            <a:cxnSpLocks/>
          </p:cNvCxnSpPr>
          <p:nvPr/>
        </p:nvCxnSpPr>
        <p:spPr>
          <a:xfrm flipH="1">
            <a:off x="5419547" y="786964"/>
            <a:ext cx="353055" cy="293687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CEB0A41F-BB69-4E65-B1C8-D0DD57090A70}"/>
              </a:ext>
            </a:extLst>
          </p:cNvPr>
          <p:cNvCxnSpPr>
            <a:cxnSpLocks/>
          </p:cNvCxnSpPr>
          <p:nvPr/>
        </p:nvCxnSpPr>
        <p:spPr>
          <a:xfrm flipH="1">
            <a:off x="2282390" y="777580"/>
            <a:ext cx="169409" cy="23728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>
            <a:extLst>
              <a:ext uri="{FF2B5EF4-FFF2-40B4-BE49-F238E27FC236}">
                <a16:creationId xmlns:a16="http://schemas.microsoft.com/office/drawing/2014/main" id="{F87BBF1D-A16C-4275-A852-0D54AC5D185C}"/>
              </a:ext>
            </a:extLst>
          </p:cNvPr>
          <p:cNvSpPr/>
          <p:nvPr/>
        </p:nvSpPr>
        <p:spPr>
          <a:xfrm>
            <a:off x="3212414" y="5491909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3</a:t>
            </a: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F87BBF1D-A16C-4275-A852-0D54AC5D185C}"/>
              </a:ext>
            </a:extLst>
          </p:cNvPr>
          <p:cNvSpPr/>
          <p:nvPr/>
        </p:nvSpPr>
        <p:spPr>
          <a:xfrm>
            <a:off x="3372007" y="7799285"/>
            <a:ext cx="746959" cy="467749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1</a:t>
            </a: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DED420E8-83B1-4E32-B327-9AD3B6B231D8}"/>
              </a:ext>
            </a:extLst>
          </p:cNvPr>
          <p:cNvSpPr/>
          <p:nvPr/>
        </p:nvSpPr>
        <p:spPr>
          <a:xfrm>
            <a:off x="3490829" y="2222895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4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970526BF-DC3D-4F72-BB17-54361F548F7D}"/>
              </a:ext>
            </a:extLst>
          </p:cNvPr>
          <p:cNvSpPr/>
          <p:nvPr/>
        </p:nvSpPr>
        <p:spPr>
          <a:xfrm>
            <a:off x="5841531" y="978329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6</a:t>
            </a: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885E1600-4B26-4495-B5C0-AE0148CA8672}"/>
              </a:ext>
            </a:extLst>
          </p:cNvPr>
          <p:cNvSpPr/>
          <p:nvPr/>
        </p:nvSpPr>
        <p:spPr>
          <a:xfrm>
            <a:off x="1898158" y="2274493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</a:t>
            </a:r>
            <a:r>
              <a:rPr lang="en-US" sz="800" b="1">
                <a:solidFill>
                  <a:schemeClr val="tx1"/>
                </a:solidFill>
              </a:rPr>
              <a:t>Point </a:t>
            </a:r>
            <a:r>
              <a:rPr lang="en-US" sz="800" b="1" dirty="0">
                <a:solidFill>
                  <a:schemeClr val="tx1"/>
                </a:solidFill>
              </a:rPr>
              <a:t>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17172</TotalTime>
  <Words>1021</Words>
  <Application>Microsoft Office PowerPoint</Application>
  <PresentationFormat>A4 Paper (210x297 mm)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Wadebridge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Burrell, Grace</dc:creator>
  <cp:lastModifiedBy>Mrs Z. Adams</cp:lastModifiedBy>
  <cp:revision>505</cp:revision>
  <cp:lastPrinted>2021-07-08T08:37:48Z</cp:lastPrinted>
  <dcterms:created xsi:type="dcterms:W3CDTF">2019-10-28T16:02:33Z</dcterms:created>
  <dcterms:modified xsi:type="dcterms:W3CDTF">2023-07-04T11:10:25Z</dcterms:modified>
</cp:coreProperties>
</file>